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50"/>
  </p:notesMasterIdLst>
  <p:sldIdLst>
    <p:sldId id="300" r:id="rId3"/>
    <p:sldId id="256" r:id="rId4"/>
    <p:sldId id="260" r:id="rId5"/>
    <p:sldId id="303" r:id="rId6"/>
    <p:sldId id="262" r:id="rId7"/>
    <p:sldId id="257" r:id="rId8"/>
    <p:sldId id="261" r:id="rId9"/>
    <p:sldId id="265" r:id="rId10"/>
    <p:sldId id="266" r:id="rId11"/>
    <p:sldId id="286" r:id="rId12"/>
    <p:sldId id="271" r:id="rId13"/>
    <p:sldId id="272" r:id="rId14"/>
    <p:sldId id="305" r:id="rId15"/>
    <p:sldId id="277" r:id="rId16"/>
    <p:sldId id="278" r:id="rId17"/>
    <p:sldId id="276" r:id="rId18"/>
    <p:sldId id="304" r:id="rId19"/>
    <p:sldId id="284" r:id="rId20"/>
    <p:sldId id="301" r:id="rId21"/>
    <p:sldId id="302" r:id="rId22"/>
    <p:sldId id="279" r:id="rId23"/>
    <p:sldId id="282" r:id="rId24"/>
    <p:sldId id="273" r:id="rId25"/>
    <p:sldId id="283" r:id="rId26"/>
    <p:sldId id="288" r:id="rId27"/>
    <p:sldId id="275" r:id="rId28"/>
    <p:sldId id="289" r:id="rId29"/>
    <p:sldId id="290" r:id="rId30"/>
    <p:sldId id="274" r:id="rId31"/>
    <p:sldId id="292" r:id="rId32"/>
    <p:sldId id="293" r:id="rId33"/>
    <p:sldId id="294" r:id="rId34"/>
    <p:sldId id="295" r:id="rId35"/>
    <p:sldId id="287" r:id="rId36"/>
    <p:sldId id="281" r:id="rId37"/>
    <p:sldId id="296" r:id="rId38"/>
    <p:sldId id="285" r:id="rId39"/>
    <p:sldId id="297" r:id="rId40"/>
    <p:sldId id="267" r:id="rId41"/>
    <p:sldId id="268" r:id="rId42"/>
    <p:sldId id="298" r:id="rId43"/>
    <p:sldId id="299" r:id="rId44"/>
    <p:sldId id="280" r:id="rId45"/>
    <p:sldId id="259" r:id="rId46"/>
    <p:sldId id="263" r:id="rId47"/>
    <p:sldId id="264" r:id="rId48"/>
    <p:sldId id="270" r:id="rId49"/>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57"/>
    <p:restoredTop sz="82690"/>
  </p:normalViewPr>
  <p:slideViewPr>
    <p:cSldViewPr>
      <p:cViewPr>
        <p:scale>
          <a:sx n="151" d="100"/>
          <a:sy n="151" d="100"/>
        </p:scale>
        <p:origin x="144" y="1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2155FF-B80C-6C44-AC7F-E53BC161AC43}" type="datetimeFigureOut">
              <a:rPr lang="en-US" smtClean="0"/>
              <a:t>8/1/16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16E35-F70C-2949-8470-F1F006001236}" type="slidenum">
              <a:rPr lang="en-US" smtClean="0"/>
              <a:t>‹#›</a:t>
            </a:fld>
            <a:endParaRPr lang="en-US" dirty="0"/>
          </a:p>
        </p:txBody>
      </p:sp>
    </p:spTree>
    <p:extLst>
      <p:ext uri="{BB962C8B-B14F-4D97-AF65-F5344CB8AC3E}">
        <p14:creationId xmlns:p14="http://schemas.microsoft.com/office/powerpoint/2010/main" val="1766485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php.net/manual/en/functions.variable-functions.php#functions.variable-functions" TargetMode="External"/><Relationship Id="rId4" Type="http://schemas.openxmlformats.org/officeDocument/2006/relationships/hyperlink" Target="http://php.net/manual/en/function.echo.php" TargetMode="External"/><Relationship Id="rId5" Type="http://schemas.openxmlformats.org/officeDocument/2006/relationships/hyperlink" Target="http://php.net/manual/en/function.print.php" TargetMode="External"/><Relationship Id="rId6" Type="http://schemas.openxmlformats.org/officeDocument/2006/relationships/hyperlink" Target="http://php.net/manual/en/function.unset.php" TargetMode="External"/><Relationship Id="rId7" Type="http://schemas.openxmlformats.org/officeDocument/2006/relationships/hyperlink" Target="http://php.net/manual/en/function.isset.php" TargetMode="External"/><Relationship Id="rId8" Type="http://schemas.openxmlformats.org/officeDocument/2006/relationships/hyperlink" Target="http://php.net/manual/en/function.empty.php" TargetMode="External"/><Relationship Id="rId9" Type="http://schemas.openxmlformats.org/officeDocument/2006/relationships/hyperlink" Target="http://php.net/manual/en/function.include.php" TargetMode="External"/><Relationship Id="rId10" Type="http://schemas.openxmlformats.org/officeDocument/2006/relationships/hyperlink" Target="http://php.net/manual/en/function.require.php"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a:t>
            </a:fld>
            <a:endParaRPr lang="en-US" dirty="0"/>
          </a:p>
        </p:txBody>
      </p:sp>
    </p:spTree>
    <p:extLst>
      <p:ext uri="{BB962C8B-B14F-4D97-AF65-F5344CB8AC3E}">
        <p14:creationId xmlns:p14="http://schemas.microsoft.com/office/powerpoint/2010/main" val="21630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12</a:t>
            </a:fld>
            <a:endParaRPr lang="en-US" dirty="0"/>
          </a:p>
        </p:txBody>
      </p:sp>
    </p:spTree>
    <p:extLst>
      <p:ext uri="{BB962C8B-B14F-4D97-AF65-F5344CB8AC3E}">
        <p14:creationId xmlns:p14="http://schemas.microsoft.com/office/powerpoint/2010/main" val="1205688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a:t>
            </a:r>
            <a:r>
              <a:rPr lang="en-US" baseline="0" dirty="0" smtClean="0"/>
              <a:t> a new strategy involves creating a new class. Ex. safeDivide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14</a:t>
            </a:fld>
            <a:endParaRPr lang="en-US" dirty="0"/>
          </a:p>
        </p:txBody>
      </p:sp>
    </p:spTree>
    <p:extLst>
      <p:ext uri="{BB962C8B-B14F-4D97-AF65-F5344CB8AC3E}">
        <p14:creationId xmlns:p14="http://schemas.microsoft.com/office/powerpoint/2010/main" val="1672243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FP makes patterns disappear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15</a:t>
            </a:fld>
            <a:endParaRPr lang="en-US" dirty="0"/>
          </a:p>
        </p:txBody>
      </p:sp>
    </p:spTree>
    <p:extLst>
      <p:ext uri="{BB962C8B-B14F-4D97-AF65-F5344CB8AC3E}">
        <p14:creationId xmlns:p14="http://schemas.microsoft.com/office/powerpoint/2010/main" val="63005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consistent API</a:t>
            </a:r>
          </a:p>
          <a:p>
            <a:r>
              <a:rPr lang="en-US" dirty="0" smtClean="0"/>
              <a:t>Cumbersome and</a:t>
            </a:r>
            <a:r>
              <a:rPr lang="en-US" baseline="0" dirty="0" smtClean="0"/>
              <a:t> verbose to use</a:t>
            </a:r>
          </a:p>
          <a:p>
            <a:r>
              <a:rPr lang="en-US" baseline="0" dirty="0" smtClean="0"/>
              <a:t>No currying</a:t>
            </a:r>
          </a:p>
          <a:p>
            <a:r>
              <a:rPr lang="en-US" baseline="0" dirty="0" smtClean="0"/>
              <a:t>Not immutable</a:t>
            </a:r>
            <a:r>
              <a:rPr lang="en-US" baseline="0" dirty="0" smtClean="0"/>
              <a:t>!</a:t>
            </a:r>
          </a:p>
          <a:p>
            <a:endParaRPr lang="en-US" baseline="0" dirty="0" smtClean="0"/>
          </a:p>
          <a:p>
            <a:r>
              <a:rPr lang="en-US" baseline="0" dirty="0" smtClean="0"/>
              <a:t>They separate the loop away from your business logic</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18</a:t>
            </a:fld>
            <a:endParaRPr lang="en-US" dirty="0"/>
          </a:p>
        </p:txBody>
      </p:sp>
    </p:spTree>
    <p:extLst>
      <p:ext uri="{BB962C8B-B14F-4D97-AF65-F5344CB8AC3E}">
        <p14:creationId xmlns:p14="http://schemas.microsoft.com/office/powerpoint/2010/main" val="76082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21</a:t>
            </a:fld>
            <a:endParaRPr lang="en-US" dirty="0"/>
          </a:p>
        </p:txBody>
      </p:sp>
    </p:spTree>
    <p:extLst>
      <p:ext uri="{BB962C8B-B14F-4D97-AF65-F5344CB8AC3E}">
        <p14:creationId xmlns:p14="http://schemas.microsoft.com/office/powerpoint/2010/main" val="484513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22</a:t>
            </a:fld>
            <a:endParaRPr lang="en-US" dirty="0"/>
          </a:p>
        </p:txBody>
      </p:sp>
    </p:spTree>
    <p:extLst>
      <p:ext uri="{BB962C8B-B14F-4D97-AF65-F5344CB8AC3E}">
        <p14:creationId xmlns:p14="http://schemas.microsoft.com/office/powerpoint/2010/main" val="1679631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do it we let the compiler worry abo</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 functions</a:t>
            </a:r>
            <a:r>
              <a:rPr lang="en-US" sz="1200" b="0" i="0" u="none" strike="noStrike" kern="1200" dirty="0" smtClean="0">
                <a:solidFill>
                  <a:schemeClr val="tx1"/>
                </a:solidFill>
                <a:effectLst/>
                <a:latin typeface="+mn-lt"/>
                <a:ea typeface="+mn-ea"/>
                <a:cs typeface="+mn-cs"/>
                <a:hlinkClick r:id="rId3"/>
              </a:rPr>
              <a:t>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dirty="0" smtClean="0">
                <a:solidFill>
                  <a:schemeClr val="tx1"/>
                </a:solidFill>
                <a:effectLst/>
                <a:latin typeface="+mn-lt"/>
                <a:ea typeface="+mn-ea"/>
                <a:cs typeface="+mn-cs"/>
              </a:rPr>
              <a:t>Variable functions won't work with language constructs such as </a:t>
            </a:r>
            <a:r>
              <a:rPr lang="en-US" sz="1200" b="0" i="0" u="none" strike="noStrike" kern="1200" dirty="0" smtClean="0">
                <a:solidFill>
                  <a:schemeClr val="tx1"/>
                </a:solidFill>
                <a:effectLst/>
                <a:latin typeface="+mn-lt"/>
                <a:ea typeface="+mn-ea"/>
                <a:cs typeface="+mn-cs"/>
                <a:hlinkClick r:id="rId4"/>
              </a:rPr>
              <a:t>echo</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5"/>
              </a:rPr>
              <a:t>print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6"/>
              </a:rPr>
              <a:t>unset()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7"/>
              </a:rPr>
              <a:t>isset()</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8"/>
              </a:rPr>
              <a:t>empty()</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9"/>
              </a:rPr>
              <a:t>include</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require</a:t>
            </a:r>
            <a:r>
              <a:rPr lang="en-US" sz="1200" b="0" i="0" kern="1200" dirty="0" smtClean="0">
                <a:solidFill>
                  <a:schemeClr val="tx1"/>
                </a:solidFill>
                <a:effectLst/>
                <a:latin typeface="+mn-lt"/>
                <a:ea typeface="+mn-ea"/>
                <a:cs typeface="+mn-cs"/>
              </a:rPr>
              <a:t> and the like. Utilize wrapper functions to make use of any of these constructs as variable functions.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23</a:t>
            </a:fld>
            <a:endParaRPr lang="en-US" dirty="0"/>
          </a:p>
        </p:txBody>
      </p:sp>
    </p:spTree>
    <p:extLst>
      <p:ext uri="{BB962C8B-B14F-4D97-AF65-F5344CB8AC3E}">
        <p14:creationId xmlns:p14="http://schemas.microsoft.com/office/powerpoint/2010/main" val="934725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How to do it we let the compiler worry abo</a:t>
            </a:r>
          </a:p>
          <a:p>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Variable functions</a:t>
            </a:r>
            <a:r>
              <a:rPr lang="en-US" sz="1200" b="0" i="0" u="none" strike="noStrike" kern="1200" smtClean="0">
                <a:solidFill>
                  <a:schemeClr val="tx1"/>
                </a:solidFill>
                <a:effectLst/>
                <a:latin typeface="+mn-lt"/>
                <a:ea typeface="+mn-ea"/>
                <a:cs typeface="+mn-cs"/>
                <a:hlinkClick r:id="rId3"/>
              </a:rPr>
              <a:t> ¶</a:t>
            </a:r>
            <a:endParaRPr lang="en-US" sz="1200" b="0" i="0" kern="120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PHP supports the concept of variable functions. This means that if a variable name has parentheses appended to it, PHP will look for a function with the same name as whatever the variable evaluates to, and will attempt to execute it. Among other things, this can be used to implement callbacks, function tables, and so forth.</a:t>
            </a:r>
          </a:p>
          <a:p>
            <a:r>
              <a:rPr lang="en-US" sz="1200" b="0" i="0" kern="1200" smtClean="0">
                <a:solidFill>
                  <a:schemeClr val="tx1"/>
                </a:solidFill>
                <a:effectLst/>
                <a:latin typeface="+mn-lt"/>
                <a:ea typeface="+mn-ea"/>
                <a:cs typeface="+mn-cs"/>
              </a:rPr>
              <a:t>Variable functions won't work with language constructs such as </a:t>
            </a:r>
            <a:r>
              <a:rPr lang="en-US" sz="1200" b="0" i="0" u="none" strike="noStrike" kern="1200" smtClean="0">
                <a:solidFill>
                  <a:schemeClr val="tx1"/>
                </a:solidFill>
                <a:effectLst/>
                <a:latin typeface="+mn-lt"/>
                <a:ea typeface="+mn-ea"/>
                <a:cs typeface="+mn-cs"/>
                <a:hlinkClick r:id="rId4"/>
              </a:rPr>
              <a:t>echo</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5"/>
              </a:rPr>
              <a:t>print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6"/>
              </a:rPr>
              <a:t>unset()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7"/>
              </a:rPr>
              <a:t>isset()</a:t>
            </a:r>
            <a:r>
              <a:rPr lang="en-US" sz="1200" b="0" i="0" kern="1200" smtClean="0">
                <a:solidFill>
                  <a:schemeClr val="tx1"/>
                </a:solidFill>
                <a:effectLst/>
                <a:latin typeface="+mn-lt"/>
                <a:ea typeface="+mn-ea"/>
                <a:cs typeface="+mn-cs"/>
              </a:rPr>
              <a:t>, </a:t>
            </a:r>
            <a:r>
              <a:rPr lang="en-US" sz="1200" b="0" i="0" u="none" strike="noStrike" kern="1200" smtClean="0">
                <a:solidFill>
                  <a:schemeClr val="tx1"/>
                </a:solidFill>
                <a:effectLst/>
                <a:latin typeface="+mn-lt"/>
                <a:ea typeface="+mn-ea"/>
                <a:cs typeface="+mn-cs"/>
                <a:hlinkClick r:id="rId8"/>
              </a:rPr>
              <a:t>empty()</a:t>
            </a:r>
            <a:r>
              <a:rPr lang="en-US" sz="1200" b="0" i="0" kern="1200" smtClean="0">
                <a:solidFill>
                  <a:schemeClr val="tx1"/>
                </a:solidFill>
                <a:effectLst/>
                <a:latin typeface="+mn-lt"/>
                <a:ea typeface="+mn-ea"/>
                <a:cs typeface="+mn-cs"/>
              </a:rPr>
              <a:t>, </a:t>
            </a:r>
            <a:r>
              <a:rPr lang="en-US" sz="1200" b="0" i="0" u="none" strike="noStrike" kern="1200" err="1" smtClean="0">
                <a:solidFill>
                  <a:schemeClr val="tx1"/>
                </a:solidFill>
                <a:effectLst/>
                <a:latin typeface="+mn-lt"/>
                <a:ea typeface="+mn-ea"/>
                <a:cs typeface="+mn-cs"/>
                <a:hlinkClick r:id="rId9"/>
              </a:rPr>
              <a:t>include</a:t>
            </a:r>
            <a:r>
              <a:rPr lang="en-US" sz="1200" b="0" i="0" kern="1200" err="1" smtClean="0">
                <a:solidFill>
                  <a:schemeClr val="tx1"/>
                </a:solidFill>
                <a:effectLst/>
                <a:latin typeface="+mn-lt"/>
                <a:ea typeface="+mn-ea"/>
                <a:cs typeface="+mn-cs"/>
              </a:rPr>
              <a:t>,</a:t>
            </a:r>
            <a:r>
              <a:rPr lang="en-US" sz="1200" b="0" i="0" u="none" strike="noStrike" kern="1200" err="1" smtClean="0">
                <a:solidFill>
                  <a:schemeClr val="tx1"/>
                </a:solidFill>
                <a:effectLst/>
                <a:latin typeface="+mn-lt"/>
                <a:ea typeface="+mn-ea"/>
                <a:cs typeface="+mn-cs"/>
                <a:hlinkClick r:id="rId10"/>
              </a:rPr>
              <a:t>require</a:t>
            </a:r>
            <a:r>
              <a:rPr lang="en-US" sz="1200" b="0" i="0" kern="1200" smtClean="0">
                <a:solidFill>
                  <a:schemeClr val="tx1"/>
                </a:solidFill>
                <a:effectLst/>
                <a:latin typeface="+mn-lt"/>
                <a:ea typeface="+mn-ea"/>
                <a:cs typeface="+mn-cs"/>
              </a:rPr>
              <a:t> and the like. Utilize wrapper functions to make use of any of these constructs as variable functions.</a:t>
            </a:r>
          </a:p>
          <a:p>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24</a:t>
            </a:fld>
            <a:endParaRPr lang="en-US"/>
          </a:p>
        </p:txBody>
      </p:sp>
    </p:spTree>
    <p:extLst>
      <p:ext uri="{BB962C8B-B14F-4D97-AF65-F5344CB8AC3E}">
        <p14:creationId xmlns:p14="http://schemas.microsoft.com/office/powerpoint/2010/main" val="1743812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25</a:t>
            </a:fld>
            <a:endParaRPr lang="en-US"/>
          </a:p>
        </p:txBody>
      </p:sp>
    </p:spTree>
    <p:extLst>
      <p:ext uri="{BB962C8B-B14F-4D97-AF65-F5344CB8AC3E}">
        <p14:creationId xmlns:p14="http://schemas.microsoft.com/office/powerpoint/2010/main" val="358434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also</a:t>
            </a:r>
            <a:r>
              <a:rPr lang="en-US" baseline="0" dirty="0" smtClean="0"/>
              <a:t> known as point-free style</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28</a:t>
            </a:fld>
            <a:endParaRPr lang="en-US" dirty="0"/>
          </a:p>
        </p:txBody>
      </p:sp>
    </p:spTree>
    <p:extLst>
      <p:ext uri="{BB962C8B-B14F-4D97-AF65-F5344CB8AC3E}">
        <p14:creationId xmlns:p14="http://schemas.microsoft.com/office/powerpoint/2010/main" val="204314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r>
              <a:rPr lang="en-US" baseline="0" dirty="0" smtClean="0"/>
              <a:t>?</a:t>
            </a:r>
          </a:p>
          <a:p>
            <a:endParaRPr lang="en-US" baseline="0" dirty="0" smtClean="0"/>
          </a:p>
          <a:p>
            <a:r>
              <a:rPr lang="en-US" baseline="0" dirty="0" smtClean="0"/>
              <a:t>Functional Programming is the extensive use of functions to move the application from one state to the next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a:t>
            </a:fld>
            <a:endParaRPr lang="en-US" dirty="0"/>
          </a:p>
        </p:txBody>
      </p:sp>
    </p:spTree>
    <p:extLst>
      <p:ext uri="{BB962C8B-B14F-4D97-AF65-F5344CB8AC3E}">
        <p14:creationId xmlns:p14="http://schemas.microsoft.com/office/powerpoint/2010/main" val="3586812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do this thanks to HO functions</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29</a:t>
            </a:fld>
            <a:endParaRPr lang="en-US" dirty="0"/>
          </a:p>
        </p:txBody>
      </p:sp>
    </p:spTree>
    <p:extLst>
      <p:ext uri="{BB962C8B-B14F-4D97-AF65-F5344CB8AC3E}">
        <p14:creationId xmlns:p14="http://schemas.microsoft.com/office/powerpoint/2010/main" val="173272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30</a:t>
            </a:fld>
            <a:endParaRPr lang="en-US" dirty="0"/>
          </a:p>
        </p:txBody>
      </p:sp>
    </p:spTree>
    <p:extLst>
      <p:ext uri="{BB962C8B-B14F-4D97-AF65-F5344CB8AC3E}">
        <p14:creationId xmlns:p14="http://schemas.microsoft.com/office/powerpoint/2010/main" val="382326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31</a:t>
            </a:fld>
            <a:endParaRPr lang="en-US" dirty="0"/>
          </a:p>
        </p:txBody>
      </p:sp>
    </p:spTree>
    <p:extLst>
      <p:ext uri="{BB962C8B-B14F-4D97-AF65-F5344CB8AC3E}">
        <p14:creationId xmlns:p14="http://schemas.microsoft.com/office/powerpoint/2010/main" val="75380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32</a:t>
            </a:fld>
            <a:endParaRPr lang="en-US" dirty="0"/>
          </a:p>
        </p:txBody>
      </p:sp>
    </p:spTree>
    <p:extLst>
      <p:ext uri="{BB962C8B-B14F-4D97-AF65-F5344CB8AC3E}">
        <p14:creationId xmlns:p14="http://schemas.microsoft.com/office/powerpoint/2010/main" val="1141259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This gives rise to HO functions. Since objects can</a:t>
            </a:r>
            <a:r>
              <a:rPr lang="en-US" baseline="0" smtClean="0"/>
              <a:t> be passed around and returned </a:t>
            </a:r>
            <a:endParaRPr lang="en-US"/>
          </a:p>
        </p:txBody>
      </p:sp>
      <p:sp>
        <p:nvSpPr>
          <p:cNvPr id="4" name="Slide Number Placeholder 3"/>
          <p:cNvSpPr>
            <a:spLocks noGrp="1"/>
          </p:cNvSpPr>
          <p:nvPr>
            <p:ph type="sldNum" sz="quarter" idx="10"/>
          </p:nvPr>
        </p:nvSpPr>
        <p:spPr/>
        <p:txBody>
          <a:bodyPr/>
          <a:lstStyle/>
          <a:p>
            <a:fld id="{2C016E35-F70C-2949-8470-F1F006001236}" type="slidenum">
              <a:rPr lang="en-US" smtClean="0"/>
              <a:t>33</a:t>
            </a:fld>
            <a:endParaRPr lang="en-US"/>
          </a:p>
        </p:txBody>
      </p:sp>
    </p:spTree>
    <p:extLst>
      <p:ext uri="{BB962C8B-B14F-4D97-AF65-F5344CB8AC3E}">
        <p14:creationId xmlns:p14="http://schemas.microsoft.com/office/powerpoint/2010/main" val="10000685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errors</a:t>
            </a:r>
            <a:r>
              <a:rPr lang="en-US" baseline="0" dirty="0" smtClean="0"/>
              <a:t> are due to error in the data</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36</a:t>
            </a:fld>
            <a:endParaRPr lang="en-US" dirty="0"/>
          </a:p>
        </p:txBody>
      </p:sp>
    </p:spTree>
    <p:extLst>
      <p:ext uri="{BB962C8B-B14F-4D97-AF65-F5344CB8AC3E}">
        <p14:creationId xmlns:p14="http://schemas.microsoft.com/office/powerpoint/2010/main" val="916718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a:t>
            </a:r>
            <a:r>
              <a:rPr lang="en-US" baseline="0" dirty="0" err="1" smtClean="0"/>
              <a:t>functor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37</a:t>
            </a:fld>
            <a:endParaRPr lang="en-US" dirty="0"/>
          </a:p>
        </p:txBody>
      </p:sp>
    </p:spTree>
    <p:extLst>
      <p:ext uri="{BB962C8B-B14F-4D97-AF65-F5344CB8AC3E}">
        <p14:creationId xmlns:p14="http://schemas.microsoft.com/office/powerpoint/2010/main" val="429648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are documenting the fact that you’re using this type</a:t>
            </a:r>
          </a:p>
          <a:p>
            <a:endParaRPr lang="en-US" dirty="0" smtClean="0"/>
          </a:p>
          <a:p>
            <a:r>
              <a:rPr lang="en-US" dirty="0" smtClean="0"/>
              <a:t>Option</a:t>
            </a:r>
            <a:r>
              <a:rPr lang="en-US" baseline="0" dirty="0" smtClean="0"/>
              <a:t> is a monad!</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38</a:t>
            </a:fld>
            <a:endParaRPr lang="en-US" dirty="0"/>
          </a:p>
        </p:txBody>
      </p:sp>
    </p:spTree>
    <p:extLst>
      <p:ext uri="{BB962C8B-B14F-4D97-AF65-F5344CB8AC3E}">
        <p14:creationId xmlns:p14="http://schemas.microsoft.com/office/powerpoint/2010/main" val="450665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Didn’t we just become</a:t>
            </a:r>
            <a:r>
              <a:rPr lang="en-US" baseline="0" dirty="0" smtClean="0"/>
              <a:t> fully OO with 5.3?</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39</a:t>
            </a:fld>
            <a:endParaRPr lang="en-US" dirty="0"/>
          </a:p>
        </p:txBody>
      </p:sp>
    </p:spTree>
    <p:extLst>
      <p:ext uri="{BB962C8B-B14F-4D97-AF65-F5344CB8AC3E}">
        <p14:creationId xmlns:p14="http://schemas.microsoft.com/office/powerpoint/2010/main" val="188179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 Understand PHP </a:t>
            </a:r>
            <a:r>
              <a:rPr lang="en-US" dirty="0" err="1" smtClean="0"/>
              <a:t>bettter</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4</a:t>
            </a:fld>
            <a:endParaRPr lang="en-US" dirty="0"/>
          </a:p>
        </p:txBody>
      </p:sp>
    </p:spTree>
    <p:extLst>
      <p:ext uri="{BB962C8B-B14F-4D97-AF65-F5344CB8AC3E}">
        <p14:creationId xmlns:p14="http://schemas.microsoft.com/office/powerpoint/2010/main" val="1726953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gives rise to HO functions. Since objects can</a:t>
            </a:r>
            <a:r>
              <a:rPr lang="en-US" baseline="0" dirty="0" smtClean="0"/>
              <a:t> be passed around and returned </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6</a:t>
            </a:fld>
            <a:endParaRPr lang="en-US" dirty="0"/>
          </a:p>
        </p:txBody>
      </p:sp>
    </p:spTree>
    <p:extLst>
      <p:ext uri="{BB962C8B-B14F-4D97-AF65-F5344CB8AC3E}">
        <p14:creationId xmlns:p14="http://schemas.microsoft.com/office/powerpoint/2010/main" val="10903822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Everything can be represented</a:t>
            </a:r>
            <a:r>
              <a:rPr lang="en-US" baseline="0" dirty="0" smtClean="0"/>
              <a:t> in the context of lambda expressions</a:t>
            </a:r>
          </a:p>
          <a:p>
            <a:endParaRPr lang="en-US" baseline="0" dirty="0" smtClean="0"/>
          </a:p>
          <a:p>
            <a:r>
              <a:rPr lang="en-US" baseline="0" dirty="0" smtClean="0"/>
              <a:t>In school, we’re taught about Turing machines and Von Neumann Model</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7</a:t>
            </a:fld>
            <a:endParaRPr lang="en-US" dirty="0"/>
          </a:p>
        </p:txBody>
      </p:sp>
    </p:spTree>
    <p:extLst>
      <p:ext uri="{BB962C8B-B14F-4D97-AF65-F5344CB8AC3E}">
        <p14:creationId xmlns:p14="http://schemas.microsoft.com/office/powerpoint/2010/main" val="130157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8</a:t>
            </a:fld>
            <a:endParaRPr lang="en-US" dirty="0"/>
          </a:p>
        </p:txBody>
      </p:sp>
    </p:spTree>
    <p:extLst>
      <p:ext uri="{BB962C8B-B14F-4D97-AF65-F5344CB8AC3E}">
        <p14:creationId xmlns:p14="http://schemas.microsoft.com/office/powerpoint/2010/main" val="106453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endParaRPr lang="en-US" baseline="0" dirty="0" smtClean="0"/>
          </a:p>
          <a:p>
            <a:endParaRPr lang="en-US" baseline="0" dirty="0" smtClean="0"/>
          </a:p>
          <a:p>
            <a:r>
              <a:rPr lang="en-US" baseline="0" dirty="0" smtClean="0"/>
              <a:t>Exceptions are thrown, printing to the console</a:t>
            </a:r>
            <a:endParaRPr lang="en-US" baseline="0" dirty="0" smtClean="0"/>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9</a:t>
            </a:fld>
            <a:endParaRPr lang="en-US" dirty="0"/>
          </a:p>
        </p:txBody>
      </p:sp>
    </p:spTree>
    <p:extLst>
      <p:ext uri="{BB962C8B-B14F-4D97-AF65-F5344CB8AC3E}">
        <p14:creationId xmlns:p14="http://schemas.microsoft.com/office/powerpoint/2010/main" val="452475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Pure</a:t>
            </a:r>
            <a:r>
              <a:rPr lang="en-US" baseline="0" dirty="0" smtClean="0"/>
              <a:t> functions: count. </a:t>
            </a:r>
          </a:p>
          <a:p>
            <a:endParaRPr lang="en-US" baseline="0" dirty="0" smtClean="0"/>
          </a:p>
          <a:p>
            <a:r>
              <a:rPr lang="en-US" baseline="0" dirty="0" smtClean="0"/>
              <a:t>Is time() a pure function?</a:t>
            </a:r>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10</a:t>
            </a:fld>
            <a:endParaRPr lang="en-US" dirty="0"/>
          </a:p>
        </p:txBody>
      </p:sp>
    </p:spTree>
    <p:extLst>
      <p:ext uri="{BB962C8B-B14F-4D97-AF65-F5344CB8AC3E}">
        <p14:creationId xmlns:p14="http://schemas.microsoft.com/office/powerpoint/2010/main" val="86370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const cannot be used to conditionally define constants. To define a global constant, it has to be used in the outermost scope:</a:t>
            </a:r>
          </a:p>
          <a:p>
            <a:r>
              <a:rPr lang="en-US" sz="1200" b="0" i="0" kern="1200" dirty="0" smtClean="0">
                <a:solidFill>
                  <a:schemeClr val="tx1"/>
                </a:solidFill>
                <a:effectLst/>
                <a:latin typeface="+mn-lt"/>
                <a:ea typeface="+mn-ea"/>
                <a:cs typeface="+mn-cs"/>
              </a:rPr>
              <a:t>if (...) { const FOO = 'BAR'; // invalid } // but if (...) { define('FOO', 'BAR'); // valid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accepts a static scalar (number, string or other constant like true, false, null, __FILE__), whereas define() takes any expression. Since PHP 5.6 constant expressions are allowed in const as well:</a:t>
            </a:r>
          </a:p>
          <a:p>
            <a:r>
              <a:rPr lang="en-US" sz="1200" b="0" i="0" kern="1200" dirty="0" smtClean="0">
                <a:solidFill>
                  <a:schemeClr val="tx1"/>
                </a:solidFill>
                <a:effectLst/>
                <a:latin typeface="+mn-lt"/>
                <a:ea typeface="+mn-ea"/>
                <a:cs typeface="+mn-cs"/>
              </a:rPr>
              <a:t>const BIT_5 = 1 &lt;&lt; 5; // valid since PHP 5.6, invalid previously define('BIT_5', 1 &lt;&lt; 5); // always valid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takes a plain constant name, whereas define() accepts any expression as name. This allows to do things like this:</a:t>
            </a:r>
          </a:p>
          <a:p>
            <a:r>
              <a:rPr lang="en-US" sz="1200" b="0" i="0" kern="1200" dirty="0" smtClean="0">
                <a:solidFill>
                  <a:schemeClr val="tx1"/>
                </a:solidFill>
                <a:effectLst/>
                <a:latin typeface="+mn-lt"/>
                <a:ea typeface="+mn-ea"/>
                <a:cs typeface="+mn-cs"/>
              </a:rPr>
              <a:t>for ($i = 0; $i &lt; 32; ++$i) { define('BIT_' . $i, 1 &lt;&lt; $i);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consts are always case sensitive, whereas define() allows you to define case insensitive constants by passing true as the third argument</a:t>
            </a:r>
          </a:p>
          <a:p>
            <a:endParaRPr lang="en-US" dirty="0" smtClean="0"/>
          </a:p>
          <a:p>
            <a:r>
              <a:rPr lang="en-US" sz="1200" b="0" i="0" kern="1200" dirty="0" smtClean="0">
                <a:solidFill>
                  <a:schemeClr val="tx1"/>
                </a:solidFill>
                <a:effectLst/>
                <a:latin typeface="+mn-lt"/>
                <a:ea typeface="+mn-ea"/>
                <a:cs typeface="+mn-cs"/>
              </a:rPr>
              <a:t>const simply reads nicer. It's a language construct instead of a function and also is consistent with how you define constants in classes.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const defines a constant in the current namespace, while define() has to be passed the full namespace name:</a:t>
            </a:r>
          </a:p>
          <a:p>
            <a:r>
              <a:rPr lang="en-US" sz="1200" b="0" i="0" kern="1200" dirty="0" smtClean="0">
                <a:solidFill>
                  <a:schemeClr val="tx1"/>
                </a:solidFill>
                <a:effectLst/>
                <a:latin typeface="+mn-lt"/>
                <a:ea typeface="+mn-ea"/>
                <a:cs typeface="+mn-cs"/>
              </a:rPr>
              <a:t>namespace A\B\C; // To define the constant A\B\C\FOO: const FOO = 'BAR'; define('A\B\C\FOO', 'BAR');</a:t>
            </a:r>
          </a:p>
          <a:p>
            <a:r>
              <a:rPr lang="en-US" sz="1200" b="0" i="0" kern="1200" dirty="0" smtClean="0">
                <a:solidFill>
                  <a:schemeClr val="tx1"/>
                </a:solidFill>
                <a:effectLst/>
                <a:latin typeface="+mn-lt"/>
                <a:ea typeface="+mn-ea"/>
                <a:cs typeface="+mn-cs"/>
              </a:rPr>
              <a:t>Since PHP 5.6 const constants can also be arrays, while define() does not support arrays yet. However arrays will be supported for both cases in PHP 7.</a:t>
            </a:r>
          </a:p>
          <a:p>
            <a:r>
              <a:rPr lang="en-US" sz="1200" b="0" i="0" kern="1200" dirty="0" smtClean="0">
                <a:solidFill>
                  <a:schemeClr val="tx1"/>
                </a:solidFill>
                <a:effectLst/>
                <a:latin typeface="+mn-lt"/>
                <a:ea typeface="+mn-ea"/>
                <a:cs typeface="+mn-cs"/>
              </a:rPr>
              <a:t>const FOO = [1, 2, 3]; // valid in PHP 5.6 define('FOO', [1, 2, 3]); // invalid in PHP 5.6, valid in PHP 7.0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As consts are language constructs and defined at compile time they are a bit faster than define()s.</a:t>
            </a:r>
          </a:p>
          <a:p>
            <a:endParaRPr lang="en-US" dirty="0"/>
          </a:p>
        </p:txBody>
      </p:sp>
      <p:sp>
        <p:nvSpPr>
          <p:cNvPr id="4" name="Slide Number Placeholder 3"/>
          <p:cNvSpPr>
            <a:spLocks noGrp="1"/>
          </p:cNvSpPr>
          <p:nvPr>
            <p:ph type="sldNum" sz="quarter" idx="10"/>
          </p:nvPr>
        </p:nvSpPr>
        <p:spPr/>
        <p:txBody>
          <a:bodyPr/>
          <a:lstStyle/>
          <a:p>
            <a:fld id="{2C016E35-F70C-2949-8470-F1F006001236}" type="slidenum">
              <a:rPr lang="en-US" smtClean="0"/>
              <a:t>11</a:t>
            </a:fld>
            <a:endParaRPr lang="en-US" dirty="0"/>
          </a:p>
        </p:txBody>
      </p:sp>
    </p:spTree>
    <p:extLst>
      <p:ext uri="{BB962C8B-B14F-4D97-AF65-F5344CB8AC3E}">
        <p14:creationId xmlns:p14="http://schemas.microsoft.com/office/powerpoint/2010/main" val="105989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2915816" y="0"/>
            <a:ext cx="3312368" cy="494801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937D59-5EDB-4C39-B697-625748F703B6}" type="datetimeFigureOut">
              <a:rPr lang="en-US" smtClean="0"/>
              <a:t>8/1/16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150510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937D59-5EDB-4C39-B697-625748F703B6}" type="datetimeFigureOut">
              <a:rPr lang="en-US" smtClean="0"/>
              <a:t>8/1/16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403535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5018249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722440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28108716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424009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395536" y="1131590"/>
            <a:ext cx="8496944"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405880" y="1808261"/>
            <a:ext cx="8496944"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6012160" y="24358"/>
            <a:ext cx="3131840" cy="86010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6943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19672" y="0"/>
            <a:ext cx="7524328" cy="884466"/>
          </a:xfrm>
          <a:prstGeom prst="rect">
            <a:avLst/>
          </a:prstGeom>
        </p:spPr>
        <p:txBody>
          <a:bodyPr anchor="ctr"/>
          <a:lstStyle>
            <a:lvl1pPr algn="l">
              <a:defRPr>
                <a:solidFill>
                  <a:schemeClr val="bg1">
                    <a:lumMod val="95000"/>
                  </a:schemeClr>
                </a:solidFill>
              </a:defRPr>
            </a:lvl1pPr>
          </a:lstStyle>
          <a:p>
            <a:r>
              <a:rPr lang="en-US" altLang="ko-KR" dirty="0" smtClean="0"/>
              <a:t> Click to edit title</a:t>
            </a:r>
            <a:endParaRPr lang="ko-KR" altLang="en-US" dirty="0"/>
          </a:p>
        </p:txBody>
      </p:sp>
      <p:sp>
        <p:nvSpPr>
          <p:cNvPr id="4" name="Content Placeholder 2"/>
          <p:cNvSpPr>
            <a:spLocks noGrp="1"/>
          </p:cNvSpPr>
          <p:nvPr>
            <p:ph idx="1"/>
          </p:nvPr>
        </p:nvSpPr>
        <p:spPr>
          <a:xfrm>
            <a:off x="1979712" y="987574"/>
            <a:ext cx="6912768" cy="460648"/>
          </a:xfrm>
          <a:prstGeom prst="rect">
            <a:avLst/>
          </a:prstGeom>
        </p:spPr>
        <p:txBody>
          <a:bodyPr anchor="ctr"/>
          <a:lstStyle>
            <a:lvl1pPr marL="0" indent="0">
              <a:buNone/>
              <a:defRPr sz="2000">
                <a:solidFill>
                  <a:schemeClr val="bg1">
                    <a:lumMod val="95000"/>
                  </a:schemeClr>
                </a:solidFill>
              </a:defRPr>
            </a:lvl1pPr>
          </a:lstStyle>
          <a:p>
            <a:pPr lvl="0"/>
            <a:r>
              <a:rPr lang="en-US" altLang="ko-KR" dirty="0" smtClean="0"/>
              <a:t>Click to edit Master text styles</a:t>
            </a:r>
          </a:p>
        </p:txBody>
      </p:sp>
      <p:sp>
        <p:nvSpPr>
          <p:cNvPr id="5" name="Content Placeholder 2"/>
          <p:cNvSpPr>
            <a:spLocks noGrp="1"/>
          </p:cNvSpPr>
          <p:nvPr>
            <p:ph idx="10"/>
          </p:nvPr>
        </p:nvSpPr>
        <p:spPr>
          <a:xfrm>
            <a:off x="1990056" y="1664245"/>
            <a:ext cx="6912768" cy="2995737"/>
          </a:xfrm>
          <a:prstGeom prst="rect">
            <a:avLst/>
          </a:prstGeom>
        </p:spPr>
        <p:txBody>
          <a:bodyPr lIns="396000" anchor="t"/>
          <a:lstStyle>
            <a:lvl1pPr marL="0" indent="0">
              <a:buNone/>
              <a:defRPr sz="1400">
                <a:solidFill>
                  <a:schemeClr val="bg1">
                    <a:lumMod val="95000"/>
                  </a:schemeClr>
                </a:solidFill>
              </a:defRPr>
            </a:lvl1pPr>
          </a:lstStyle>
          <a:p>
            <a:pPr lvl="0"/>
            <a:r>
              <a:rPr lang="en-US" altLang="ko-KR" dirty="0" smtClean="0"/>
              <a:t>Click to edit Master text styles</a:t>
            </a:r>
          </a:p>
        </p:txBody>
      </p:sp>
      <p:sp>
        <p:nvSpPr>
          <p:cNvPr id="6" name="Rectangle 5"/>
          <p:cNvSpPr/>
          <p:nvPr userDrawn="1"/>
        </p:nvSpPr>
        <p:spPr>
          <a:xfrm>
            <a:off x="-16934" y="3363838"/>
            <a:ext cx="1547664" cy="17796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808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71223713-AD30-494C-B0FB-8319FCB6EB28}" type="datetimeFigureOut">
              <a:rPr lang="en-CA" smtClean="0"/>
              <a:pPr/>
              <a:t>2016-08-01</a:t>
            </a:fld>
            <a:endParaRPr lang="en-CA"/>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CA"/>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C23636D-75F7-4ED2-A153-FC8DBE00D81D}" type="slidenum">
              <a:rPr lang="en-CA" smtClean="0"/>
              <a:pPr/>
              <a:t>‹#›</a:t>
            </a:fld>
            <a:endParaRPr lang="en-CA"/>
          </a:p>
        </p:txBody>
      </p:sp>
    </p:spTree>
    <p:extLst>
      <p:ext uri="{BB962C8B-B14F-4D97-AF65-F5344CB8AC3E}">
        <p14:creationId xmlns:p14="http://schemas.microsoft.com/office/powerpoint/2010/main" val="150268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95959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815133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937D59-5EDB-4C39-B697-625748F703B6}" type="datetimeFigureOut">
              <a:rPr lang="en-US" smtClean="0"/>
              <a:t>8/1/16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186043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937D59-5EDB-4C39-B697-625748F703B6}" type="datetimeFigureOut">
              <a:rPr lang="en-US" smtClean="0"/>
              <a:t>8/1/16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05802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937D59-5EDB-4C39-B697-625748F703B6}" type="datetimeFigureOut">
              <a:rPr lang="en-US" smtClean="0"/>
              <a:t>8/1/16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F31DC1F-5561-484E-AB46-68C682854F61}" type="slidenum">
              <a:rPr lang="en-US" smtClean="0"/>
              <a:t>‹#›</a:t>
            </a:fld>
            <a:endParaRPr lang="en-US" dirty="0"/>
          </a:p>
        </p:txBody>
      </p:sp>
    </p:spTree>
    <p:extLst>
      <p:ext uri="{BB962C8B-B14F-4D97-AF65-F5344CB8AC3E}">
        <p14:creationId xmlns:p14="http://schemas.microsoft.com/office/powerpoint/2010/main" val="353879402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73" r:id="rId4"/>
  </p:sldLayoutIdLst>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3937D59-5EDB-4C39-B697-625748F703B6}" type="datetimeFigureOut">
              <a:rPr lang="en-US" smtClean="0"/>
              <a:t>8/1/16</a:t>
            </a:fld>
            <a:endParaRPr lang="en-US" dirty="0"/>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F31DC1F-5561-484E-AB46-68C682854F61}" type="slidenum">
              <a:rPr lang="en-US" smtClean="0"/>
              <a:t>‹#›</a:t>
            </a:fld>
            <a:endParaRPr lang="en-US" dirty="0"/>
          </a:p>
        </p:txBody>
      </p:sp>
    </p:spTree>
    <p:extLst>
      <p:ext uri="{BB962C8B-B14F-4D97-AF65-F5344CB8AC3E}">
        <p14:creationId xmlns:p14="http://schemas.microsoft.com/office/powerpoint/2010/main" val="262123990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png"/><Relationship Id="rId20" Type="http://schemas.openxmlformats.org/officeDocument/2006/relationships/image" Target="../media/image22.pn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jpeg"/><Relationship Id="rId6" Type="http://schemas.openxmlformats.org/officeDocument/2006/relationships/image" Target="../media/image8.png"/><Relationship Id="rId7" Type="http://schemas.openxmlformats.org/officeDocument/2006/relationships/image" Target="../media/image9.jpe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143000" y="0"/>
            <a:ext cx="6858000" cy="186967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350"/>
          </a:p>
        </p:txBody>
      </p:sp>
      <p:pic>
        <p:nvPicPr>
          <p:cNvPr id="5" name="Picture 4"/>
          <p:cNvPicPr>
            <a:picLocks noChangeAspect="1"/>
          </p:cNvPicPr>
          <p:nvPr/>
        </p:nvPicPr>
        <p:blipFill>
          <a:blip r:embed="rId2" cstate="print"/>
          <a:stretch>
            <a:fillRect/>
          </a:stretch>
        </p:blipFill>
        <p:spPr>
          <a:xfrm>
            <a:off x="1143000" y="1"/>
            <a:ext cx="2700300" cy="1496462"/>
          </a:xfrm>
          <a:prstGeom prst="rect">
            <a:avLst/>
          </a:prstGeom>
        </p:spPr>
      </p:pic>
      <p:sp>
        <p:nvSpPr>
          <p:cNvPr id="7" name="TextBox 6"/>
          <p:cNvSpPr txBox="1"/>
          <p:nvPr/>
        </p:nvSpPr>
        <p:spPr>
          <a:xfrm>
            <a:off x="3923928" y="249493"/>
            <a:ext cx="3869210" cy="1261884"/>
          </a:xfrm>
          <a:prstGeom prst="rect">
            <a:avLst/>
          </a:prstGeom>
          <a:noFill/>
        </p:spPr>
        <p:txBody>
          <a:bodyPr wrap="square" rtlCol="0">
            <a:spAutoFit/>
          </a:bodyPr>
          <a:lstStyle/>
          <a:p>
            <a:pPr algn="ctr"/>
            <a:r>
              <a:rPr lang="en-US" sz="2400" b="1" dirty="0" smtClean="0">
                <a:solidFill>
                  <a:schemeClr val="bg1"/>
                </a:solidFill>
              </a:rPr>
              <a:t>PHP = </a:t>
            </a:r>
            <a:r>
              <a:rPr lang="en-US" sz="2400" b="1" dirty="0" err="1" smtClean="0">
                <a:solidFill>
                  <a:schemeClr val="accent5">
                    <a:lumMod val="75000"/>
                  </a:schemeClr>
                </a:solidFill>
              </a:rPr>
              <a:t>PH</a:t>
            </a:r>
            <a:r>
              <a:rPr lang="en-US" sz="2400" b="1" dirty="0" err="1" smtClean="0">
                <a:solidFill>
                  <a:schemeClr val="bg1"/>
                </a:solidFill>
              </a:rPr>
              <a:t>unctional</a:t>
            </a:r>
            <a:r>
              <a:rPr lang="en-US" sz="2400" b="1" dirty="0" smtClean="0">
                <a:solidFill>
                  <a:schemeClr val="bg1"/>
                </a:solidFill>
              </a:rPr>
              <a:t> </a:t>
            </a:r>
          </a:p>
          <a:p>
            <a:pPr algn="ctr"/>
            <a:r>
              <a:rPr lang="en-US" sz="2400" b="1" dirty="0" smtClean="0">
                <a:solidFill>
                  <a:schemeClr val="accent5">
                    <a:lumMod val="75000"/>
                  </a:schemeClr>
                </a:solidFill>
              </a:rPr>
              <a:t>            P</a:t>
            </a:r>
            <a:r>
              <a:rPr lang="en-US" sz="2400" b="1" dirty="0" smtClean="0">
                <a:solidFill>
                  <a:schemeClr val="bg1"/>
                </a:solidFill>
              </a:rPr>
              <a:t>rogramming</a:t>
            </a:r>
            <a:endParaRPr lang="en-CA" sz="2400" b="1" dirty="0">
              <a:solidFill>
                <a:schemeClr val="bg1"/>
              </a:solidFill>
              <a:latin typeface="ALusine" panose="00000400000000000000" pitchFamily="2" charset="0"/>
            </a:endParaRPr>
          </a:p>
          <a:p>
            <a:pPr algn="ctr"/>
            <a:endParaRPr lang="en-CA" sz="800" dirty="0">
              <a:latin typeface="ALusine" panose="00000400000000000000" pitchFamily="2" charset="0"/>
            </a:endParaRPr>
          </a:p>
          <a:p>
            <a:pPr algn="ctr"/>
            <a:r>
              <a:rPr lang="en-CA" sz="2000" b="1" dirty="0" smtClean="0">
                <a:latin typeface="ALusine" panose="00000400000000000000" pitchFamily="2" charset="0"/>
              </a:rPr>
              <a:t>Luis </a:t>
            </a:r>
            <a:r>
              <a:rPr lang="en-CA" sz="2000" b="1" dirty="0" err="1" smtClean="0">
                <a:latin typeface="ALusine" panose="00000400000000000000" pitchFamily="2" charset="0"/>
              </a:rPr>
              <a:t>Atencio</a:t>
            </a:r>
            <a:endParaRPr lang="en-CA" sz="2000" b="1" dirty="0">
              <a:latin typeface="ALusine" panose="00000400000000000000" pitchFamily="2" charset="0"/>
            </a:endParaRPr>
          </a:p>
        </p:txBody>
      </p:sp>
      <p:pic>
        <p:nvPicPr>
          <p:cNvPr id="11" name="Picture 10" descr="google.jpg"/>
          <p:cNvPicPr>
            <a:picLocks noChangeAspect="1"/>
          </p:cNvPicPr>
          <p:nvPr/>
        </p:nvPicPr>
        <p:blipFill>
          <a:blip r:embed="rId3" cstate="print"/>
          <a:stretch>
            <a:fillRect/>
          </a:stretch>
        </p:blipFill>
        <p:spPr>
          <a:xfrm>
            <a:off x="3125381" y="2732486"/>
            <a:ext cx="3014387" cy="378042"/>
          </a:xfrm>
          <a:prstGeom prst="rect">
            <a:avLst/>
          </a:prstGeom>
        </p:spPr>
      </p:pic>
      <p:pic>
        <p:nvPicPr>
          <p:cNvPr id="12" name="Picture 11" descr="discoverygarden.png"/>
          <p:cNvPicPr>
            <a:picLocks noChangeAspect="1"/>
          </p:cNvPicPr>
          <p:nvPr/>
        </p:nvPicPr>
        <p:blipFill>
          <a:blip r:embed="rId4" cstate="print"/>
          <a:stretch>
            <a:fillRect/>
          </a:stretch>
        </p:blipFill>
        <p:spPr>
          <a:xfrm>
            <a:off x="5750727" y="3161114"/>
            <a:ext cx="2106235" cy="702078"/>
          </a:xfrm>
          <a:prstGeom prst="rect">
            <a:avLst/>
          </a:prstGeom>
        </p:spPr>
      </p:pic>
      <p:pic>
        <p:nvPicPr>
          <p:cNvPr id="13" name="Picture 12" descr="moneris_logo.jpg"/>
          <p:cNvPicPr>
            <a:picLocks noChangeAspect="1"/>
          </p:cNvPicPr>
          <p:nvPr/>
        </p:nvPicPr>
        <p:blipFill>
          <a:blip r:embed="rId5" cstate="print"/>
          <a:stretch>
            <a:fillRect/>
          </a:stretch>
        </p:blipFill>
        <p:spPr>
          <a:xfrm>
            <a:off x="2589596" y="4393419"/>
            <a:ext cx="1500198" cy="460061"/>
          </a:xfrm>
          <a:prstGeom prst="rect">
            <a:avLst/>
          </a:prstGeom>
        </p:spPr>
      </p:pic>
      <p:pic>
        <p:nvPicPr>
          <p:cNvPr id="14" name="Picture 13" descr="siteground-logo.png"/>
          <p:cNvPicPr>
            <a:picLocks noChangeAspect="1"/>
          </p:cNvPicPr>
          <p:nvPr/>
        </p:nvPicPr>
        <p:blipFill>
          <a:blip r:embed="rId6" cstate="print"/>
          <a:stretch>
            <a:fillRect/>
          </a:stretch>
        </p:blipFill>
        <p:spPr>
          <a:xfrm>
            <a:off x="5911463" y="4339841"/>
            <a:ext cx="1393041" cy="729396"/>
          </a:xfrm>
          <a:prstGeom prst="rect">
            <a:avLst/>
          </a:prstGeom>
        </p:spPr>
      </p:pic>
      <p:pic>
        <p:nvPicPr>
          <p:cNvPr id="15" name="Picture 14" descr="nellies logo.jpg"/>
          <p:cNvPicPr>
            <a:picLocks noChangeAspect="1"/>
          </p:cNvPicPr>
          <p:nvPr/>
        </p:nvPicPr>
        <p:blipFill>
          <a:blip r:embed="rId7" cstate="print"/>
          <a:stretch>
            <a:fillRect/>
          </a:stretch>
        </p:blipFill>
        <p:spPr>
          <a:xfrm>
            <a:off x="4301971" y="4353948"/>
            <a:ext cx="1275032" cy="627534"/>
          </a:xfrm>
          <a:prstGeom prst="rect">
            <a:avLst/>
          </a:prstGeom>
        </p:spPr>
      </p:pic>
      <p:pic>
        <p:nvPicPr>
          <p:cNvPr id="16" name="Picture 15" descr="logo_orange.png"/>
          <p:cNvPicPr>
            <a:picLocks noChangeAspect="1"/>
          </p:cNvPicPr>
          <p:nvPr/>
        </p:nvPicPr>
        <p:blipFill>
          <a:blip r:embed="rId8" cstate="print"/>
          <a:stretch>
            <a:fillRect/>
          </a:stretch>
        </p:blipFill>
        <p:spPr>
          <a:xfrm>
            <a:off x="7362877" y="3867894"/>
            <a:ext cx="638123" cy="681540"/>
          </a:xfrm>
          <a:prstGeom prst="rect">
            <a:avLst/>
          </a:prstGeom>
        </p:spPr>
      </p:pic>
      <p:pic>
        <p:nvPicPr>
          <p:cNvPr id="17" name="Picture 16" descr="balsamiq-logo-noborder-screen.png"/>
          <p:cNvPicPr>
            <a:picLocks noChangeAspect="1"/>
          </p:cNvPicPr>
          <p:nvPr/>
        </p:nvPicPr>
        <p:blipFill>
          <a:blip r:embed="rId9" cstate="print"/>
          <a:stretch>
            <a:fillRect/>
          </a:stretch>
        </p:blipFill>
        <p:spPr>
          <a:xfrm>
            <a:off x="5804306" y="4018370"/>
            <a:ext cx="1178727" cy="338159"/>
          </a:xfrm>
          <a:prstGeom prst="rect">
            <a:avLst/>
          </a:prstGeom>
        </p:spPr>
      </p:pic>
      <p:pic>
        <p:nvPicPr>
          <p:cNvPr id="18" name="Picture 17" descr="IPEI Logo.png"/>
          <p:cNvPicPr>
            <a:picLocks noChangeAspect="1"/>
          </p:cNvPicPr>
          <p:nvPr/>
        </p:nvPicPr>
        <p:blipFill>
          <a:blip r:embed="rId10" cstate="print"/>
          <a:stretch>
            <a:fillRect/>
          </a:stretch>
        </p:blipFill>
        <p:spPr>
          <a:xfrm>
            <a:off x="5911463" y="1768073"/>
            <a:ext cx="2322258" cy="774086"/>
          </a:xfrm>
          <a:prstGeom prst="rect">
            <a:avLst/>
          </a:prstGeom>
        </p:spPr>
      </p:pic>
      <p:pic>
        <p:nvPicPr>
          <p:cNvPr id="19" name="Picture 18" descr="logo_JetBrains_4.png"/>
          <p:cNvPicPr>
            <a:picLocks noChangeAspect="1"/>
          </p:cNvPicPr>
          <p:nvPr/>
        </p:nvPicPr>
        <p:blipFill>
          <a:blip r:embed="rId11" cstate="print"/>
          <a:stretch>
            <a:fillRect/>
          </a:stretch>
        </p:blipFill>
        <p:spPr>
          <a:xfrm>
            <a:off x="1518026" y="4393401"/>
            <a:ext cx="750099" cy="750099"/>
          </a:xfrm>
          <a:prstGeom prst="rect">
            <a:avLst/>
          </a:prstGeom>
        </p:spPr>
      </p:pic>
      <p:pic>
        <p:nvPicPr>
          <p:cNvPr id="20" name="Picture 19" descr="prevail_logo_color.png"/>
          <p:cNvPicPr>
            <a:picLocks noChangeAspect="1"/>
          </p:cNvPicPr>
          <p:nvPr/>
        </p:nvPicPr>
        <p:blipFill>
          <a:blip r:embed="rId12" cstate="print"/>
          <a:stretch>
            <a:fillRect/>
          </a:stretch>
        </p:blipFill>
        <p:spPr>
          <a:xfrm>
            <a:off x="1303712" y="3964791"/>
            <a:ext cx="972108" cy="358465"/>
          </a:xfrm>
          <a:prstGeom prst="rect">
            <a:avLst/>
          </a:prstGeom>
        </p:spPr>
      </p:pic>
      <p:pic>
        <p:nvPicPr>
          <p:cNvPr id="21" name="Picture 20" descr="SpryPoint.png"/>
          <p:cNvPicPr>
            <a:picLocks noChangeAspect="1"/>
          </p:cNvPicPr>
          <p:nvPr/>
        </p:nvPicPr>
        <p:blipFill>
          <a:blip r:embed="rId13" cstate="print"/>
          <a:stretch>
            <a:fillRect/>
          </a:stretch>
        </p:blipFill>
        <p:spPr>
          <a:xfrm>
            <a:off x="3339695" y="3857634"/>
            <a:ext cx="1393041" cy="441130"/>
          </a:xfrm>
          <a:prstGeom prst="rect">
            <a:avLst/>
          </a:prstGeom>
        </p:spPr>
      </p:pic>
      <p:pic>
        <p:nvPicPr>
          <p:cNvPr id="22" name="Picture 21" descr="Paladin.png"/>
          <p:cNvPicPr>
            <a:picLocks noChangeAspect="1"/>
          </p:cNvPicPr>
          <p:nvPr/>
        </p:nvPicPr>
        <p:blipFill>
          <a:blip r:embed="rId14" cstate="print"/>
          <a:stretch>
            <a:fillRect/>
          </a:stretch>
        </p:blipFill>
        <p:spPr>
          <a:xfrm>
            <a:off x="4732736" y="3161114"/>
            <a:ext cx="964413" cy="960068"/>
          </a:xfrm>
          <a:prstGeom prst="rect">
            <a:avLst/>
          </a:prstGeom>
        </p:spPr>
      </p:pic>
      <p:pic>
        <p:nvPicPr>
          <p:cNvPr id="23" name="Picture 22" descr="cannakorp.png"/>
          <p:cNvPicPr>
            <a:picLocks noChangeAspect="1"/>
          </p:cNvPicPr>
          <p:nvPr/>
        </p:nvPicPr>
        <p:blipFill>
          <a:blip r:embed="rId15" cstate="print"/>
          <a:stretch>
            <a:fillRect/>
          </a:stretch>
        </p:blipFill>
        <p:spPr>
          <a:xfrm>
            <a:off x="1303712" y="3375428"/>
            <a:ext cx="1620180" cy="298910"/>
          </a:xfrm>
          <a:prstGeom prst="rect">
            <a:avLst/>
          </a:prstGeom>
        </p:spPr>
      </p:pic>
      <p:sp>
        <p:nvSpPr>
          <p:cNvPr id="25" name="TextBox 24"/>
          <p:cNvSpPr txBox="1"/>
          <p:nvPr/>
        </p:nvSpPr>
        <p:spPr>
          <a:xfrm>
            <a:off x="2160968" y="1446602"/>
            <a:ext cx="4393413" cy="461665"/>
          </a:xfrm>
          <a:prstGeom prst="rect">
            <a:avLst/>
          </a:prstGeom>
          <a:noFill/>
        </p:spPr>
        <p:txBody>
          <a:bodyPr wrap="square" rtlCol="0">
            <a:spAutoFit/>
          </a:bodyPr>
          <a:lstStyle/>
          <a:p>
            <a:pPr algn="ctr"/>
            <a:r>
              <a:rPr lang="en-US" sz="2400" b="1" dirty="0">
                <a:solidFill>
                  <a:schemeClr val="bg1"/>
                </a:solidFill>
              </a:rPr>
              <a:t>Guidebook app:  </a:t>
            </a:r>
            <a:r>
              <a:rPr lang="en-CA" sz="2400" b="1" dirty="0">
                <a:latin typeface="ALusine" panose="00000400000000000000" pitchFamily="2" charset="0"/>
              </a:rPr>
              <a:t>NEPHP2016</a:t>
            </a:r>
          </a:p>
        </p:txBody>
      </p:sp>
      <p:pic>
        <p:nvPicPr>
          <p:cNvPr id="24" name="Picture 23" descr="gemini.png"/>
          <p:cNvPicPr>
            <a:picLocks noChangeAspect="1"/>
          </p:cNvPicPr>
          <p:nvPr/>
        </p:nvPicPr>
        <p:blipFill>
          <a:blip r:embed="rId16"/>
          <a:stretch>
            <a:fillRect/>
          </a:stretch>
        </p:blipFill>
        <p:spPr>
          <a:xfrm>
            <a:off x="3446852" y="3268271"/>
            <a:ext cx="964413" cy="436082"/>
          </a:xfrm>
          <a:prstGeom prst="rect">
            <a:avLst/>
          </a:prstGeom>
        </p:spPr>
      </p:pic>
      <p:pic>
        <p:nvPicPr>
          <p:cNvPr id="26" name="Picture 25" descr="ACOA.png"/>
          <p:cNvPicPr>
            <a:picLocks noChangeAspect="1"/>
          </p:cNvPicPr>
          <p:nvPr/>
        </p:nvPicPr>
        <p:blipFill>
          <a:blip r:embed="rId17"/>
          <a:stretch>
            <a:fillRect/>
          </a:stretch>
        </p:blipFill>
        <p:spPr>
          <a:xfrm>
            <a:off x="1303712" y="2839642"/>
            <a:ext cx="1682117" cy="482207"/>
          </a:xfrm>
          <a:prstGeom prst="rect">
            <a:avLst/>
          </a:prstGeom>
          <a:ln>
            <a:noFill/>
          </a:ln>
        </p:spPr>
      </p:pic>
      <p:pic>
        <p:nvPicPr>
          <p:cNvPr id="27" name="Picture 26" descr="oracle.png"/>
          <p:cNvPicPr>
            <a:picLocks noChangeAspect="1"/>
          </p:cNvPicPr>
          <p:nvPr/>
        </p:nvPicPr>
        <p:blipFill>
          <a:blip r:embed="rId18"/>
          <a:stretch>
            <a:fillRect/>
          </a:stretch>
        </p:blipFill>
        <p:spPr>
          <a:xfrm>
            <a:off x="2589596" y="3750477"/>
            <a:ext cx="596500" cy="596500"/>
          </a:xfrm>
          <a:prstGeom prst="rect">
            <a:avLst/>
          </a:prstGeom>
        </p:spPr>
      </p:pic>
      <p:pic>
        <p:nvPicPr>
          <p:cNvPr id="10" name="Picture 9" descr="mulesoft.png"/>
          <p:cNvPicPr>
            <a:picLocks noChangeAspect="1"/>
          </p:cNvPicPr>
          <p:nvPr/>
        </p:nvPicPr>
        <p:blipFill>
          <a:blip r:embed="rId19" cstate="print"/>
          <a:stretch>
            <a:fillRect/>
          </a:stretch>
        </p:blipFill>
        <p:spPr>
          <a:xfrm>
            <a:off x="1250134" y="1928808"/>
            <a:ext cx="4645727" cy="969543"/>
          </a:xfrm>
          <a:prstGeom prst="rect">
            <a:avLst/>
          </a:prstGeom>
          <a:ln>
            <a:noFill/>
          </a:ln>
        </p:spPr>
      </p:pic>
      <p:pic>
        <p:nvPicPr>
          <p:cNvPr id="28" name="Picture 27" descr="kelleher-logo.png"/>
          <p:cNvPicPr>
            <a:picLocks noChangeAspect="1"/>
          </p:cNvPicPr>
          <p:nvPr/>
        </p:nvPicPr>
        <p:blipFill>
          <a:blip r:embed="rId20"/>
          <a:stretch>
            <a:fillRect/>
          </a:stretch>
        </p:blipFill>
        <p:spPr>
          <a:xfrm>
            <a:off x="6516181" y="2625329"/>
            <a:ext cx="1484819" cy="514349"/>
          </a:xfrm>
          <a:prstGeom prst="rect">
            <a:avLst/>
          </a:prstGeom>
        </p:spPr>
      </p:pic>
    </p:spTree>
    <p:extLst>
      <p:ext uri="{BB962C8B-B14F-4D97-AF65-F5344CB8AC3E}">
        <p14:creationId xmlns:p14="http://schemas.microsoft.com/office/powerpoint/2010/main" val="1274771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195736" y="2011989"/>
            <a:ext cx="4969272" cy="1927913"/>
          </a:xfrm>
          <a:prstGeom prst="rect">
            <a:avLst/>
          </a:prstGeom>
        </p:spPr>
      </p:pic>
      <p:sp>
        <p:nvSpPr>
          <p:cNvPr id="7" name="Title 1"/>
          <p:cNvSpPr>
            <a:spLocks noGrp="1"/>
          </p:cNvSpPr>
          <p:nvPr>
            <p:ph type="title"/>
          </p:nvPr>
        </p:nvSpPr>
        <p:spPr>
          <a:xfrm>
            <a:off x="0" y="0"/>
            <a:ext cx="9144000" cy="884466"/>
          </a:xfrm>
        </p:spPr>
        <p:txBody>
          <a:bodyPr/>
          <a:lstStyle/>
          <a:p>
            <a:r>
              <a:rPr lang="en-US" dirty="0" smtClean="0"/>
              <a:t>Pure Functions</a:t>
            </a:r>
            <a:endParaRPr lang="en-US" dirty="0"/>
          </a:p>
        </p:txBody>
      </p:sp>
      <p:sp>
        <p:nvSpPr>
          <p:cNvPr id="4" name="TextBox 3"/>
          <p:cNvSpPr txBox="1"/>
          <p:nvPr/>
        </p:nvSpPr>
        <p:spPr>
          <a:xfrm>
            <a:off x="395536" y="987574"/>
            <a:ext cx="6851299" cy="646331"/>
          </a:xfrm>
          <a:prstGeom prst="rect">
            <a:avLst/>
          </a:prstGeom>
          <a:noFill/>
        </p:spPr>
        <p:txBody>
          <a:bodyPr wrap="none" rtlCol="0">
            <a:spAutoFit/>
          </a:bodyPr>
          <a:lstStyle/>
          <a:p>
            <a:r>
              <a:rPr lang="en-US" dirty="0" smtClean="0">
                <a:solidFill>
                  <a:schemeClr val="bg1">
                    <a:lumMod val="95000"/>
                  </a:schemeClr>
                </a:solidFill>
              </a:rPr>
              <a:t>A function without side effects that returns the same result on </a:t>
            </a:r>
          </a:p>
          <a:p>
            <a:r>
              <a:rPr lang="en-US" dirty="0" smtClean="0">
                <a:solidFill>
                  <a:schemeClr val="bg1">
                    <a:lumMod val="95000"/>
                  </a:schemeClr>
                </a:solidFill>
              </a:rPr>
              <a:t>same input</a:t>
            </a:r>
            <a:endParaRPr lang="en-US" dirty="0">
              <a:solidFill>
                <a:schemeClr val="bg1">
                  <a:lumMod val="95000"/>
                </a:schemeClr>
              </a:solidFill>
            </a:endParaRPr>
          </a:p>
        </p:txBody>
      </p:sp>
    </p:spTree>
    <p:extLst>
      <p:ext uri="{BB962C8B-B14F-4D97-AF65-F5344CB8AC3E}">
        <p14:creationId xmlns:p14="http://schemas.microsoft.com/office/powerpoint/2010/main" val="384137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Immutability</a:t>
            </a:r>
            <a:endParaRPr lang="en-US" dirty="0"/>
          </a:p>
        </p:txBody>
      </p:sp>
      <p:sp>
        <p:nvSpPr>
          <p:cNvPr id="3" name="Content Placeholder 2"/>
          <p:cNvSpPr>
            <a:spLocks noGrp="1"/>
          </p:cNvSpPr>
          <p:nvPr>
            <p:ph idx="1"/>
          </p:nvPr>
        </p:nvSpPr>
        <p:spPr>
          <a:xfrm>
            <a:off x="395536" y="699542"/>
            <a:ext cx="8496944" cy="3888432"/>
          </a:xfrm>
        </p:spPr>
        <p:txBody>
          <a:bodyPr/>
          <a:lstStyle/>
          <a:p>
            <a:pPr marL="342900" indent="-342900">
              <a:buFont typeface="Arial" charset="0"/>
              <a:buChar char="•"/>
            </a:pPr>
            <a:r>
              <a:rPr lang="en-US" dirty="0" smtClean="0"/>
              <a:t>Look at immutability through the consistent (repeatable) execution of pure functions</a:t>
            </a:r>
          </a:p>
          <a:p>
            <a:pPr marL="342900" indent="-342900">
              <a:buFont typeface="Arial" charset="0"/>
              <a:buChar char="•"/>
            </a:pPr>
            <a:r>
              <a:rPr lang="en-US" dirty="0" smtClean="0"/>
              <a:t>Most bugs originate from data issues</a:t>
            </a:r>
            <a:endParaRPr lang="en-US" dirty="0" smtClean="0"/>
          </a:p>
          <a:p>
            <a:pPr marL="342900" indent="-342900">
              <a:buFont typeface="Arial" charset="0"/>
              <a:buChar char="•"/>
            </a:pPr>
            <a:r>
              <a:rPr lang="en-US" dirty="0" smtClean="0"/>
              <a:t>Functions are (represent) immutable values</a:t>
            </a:r>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endParaRPr lang="en-US" dirty="0"/>
          </a:p>
          <a:p>
            <a:pPr marL="342900" indent="-342900">
              <a:buFont typeface="Arial" charset="0"/>
              <a:buChar char="•"/>
            </a:pPr>
            <a:endParaRPr lang="en-US" dirty="0" smtClean="0"/>
          </a:p>
          <a:p>
            <a:pPr marL="342900" indent="-342900">
              <a:buFont typeface="Arial" charset="0"/>
              <a:buChar char="•"/>
            </a:pPr>
            <a:r>
              <a:rPr lang="en-US" dirty="0" smtClean="0"/>
              <a:t>Very </a:t>
            </a:r>
            <a:r>
              <a:rPr lang="en-US" dirty="0" smtClean="0"/>
              <a:t>limited </a:t>
            </a:r>
            <a:r>
              <a:rPr lang="en-US" dirty="0" smtClean="0"/>
              <a:t>support in </a:t>
            </a:r>
            <a:r>
              <a:rPr lang="en-US" dirty="0" smtClean="0"/>
              <a:t>PHP</a:t>
            </a:r>
            <a:endParaRPr lang="en-US" dirty="0"/>
          </a:p>
        </p:txBody>
      </p:sp>
      <p:pic>
        <p:nvPicPr>
          <p:cNvPr id="5" name="Picture 4"/>
          <p:cNvPicPr>
            <a:picLocks noChangeAspect="1"/>
          </p:cNvPicPr>
          <p:nvPr/>
        </p:nvPicPr>
        <p:blipFill>
          <a:blip r:embed="rId3"/>
          <a:stretch>
            <a:fillRect/>
          </a:stretch>
        </p:blipFill>
        <p:spPr>
          <a:xfrm>
            <a:off x="4231580" y="3362465"/>
            <a:ext cx="4660900" cy="1524000"/>
          </a:xfrm>
          <a:prstGeom prst="rect">
            <a:avLst/>
          </a:prstGeom>
        </p:spPr>
      </p:pic>
      <p:pic>
        <p:nvPicPr>
          <p:cNvPr id="4" name="Picture 3"/>
          <p:cNvPicPr>
            <a:picLocks noChangeAspect="1"/>
          </p:cNvPicPr>
          <p:nvPr/>
        </p:nvPicPr>
        <p:blipFill>
          <a:blip r:embed="rId4"/>
          <a:stretch>
            <a:fillRect/>
          </a:stretch>
        </p:blipFill>
        <p:spPr>
          <a:xfrm>
            <a:off x="827584" y="2529658"/>
            <a:ext cx="4647828" cy="546148"/>
          </a:xfrm>
          <a:prstGeom prst="rect">
            <a:avLst/>
          </a:prstGeom>
        </p:spPr>
      </p:pic>
    </p:spTree>
    <p:extLst>
      <p:ext uri="{BB962C8B-B14F-4D97-AF65-F5344CB8AC3E}">
        <p14:creationId xmlns:p14="http://schemas.microsoft.com/office/powerpoint/2010/main" val="14074031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functions</a:t>
            </a:r>
            <a:endParaRPr lang="en-US" dirty="0"/>
          </a:p>
        </p:txBody>
      </p:sp>
      <p:sp>
        <p:nvSpPr>
          <p:cNvPr id="3" name="Content Placeholder 2"/>
          <p:cNvSpPr>
            <a:spLocks noGrp="1"/>
          </p:cNvSpPr>
          <p:nvPr>
            <p:ph idx="1"/>
          </p:nvPr>
        </p:nvSpPr>
        <p:spPr>
          <a:xfrm>
            <a:off x="395536" y="987574"/>
            <a:ext cx="8496944" cy="1008112"/>
          </a:xfrm>
        </p:spPr>
        <p:txBody>
          <a:bodyPr/>
          <a:lstStyle/>
          <a:p>
            <a:pPr marL="342900" indent="-342900">
              <a:buFont typeface="Arial" charset="0"/>
              <a:buChar char="•"/>
            </a:pPr>
            <a:r>
              <a:rPr lang="en-US" dirty="0" smtClean="0"/>
              <a:t>Pass functions to other functions</a:t>
            </a:r>
          </a:p>
          <a:p>
            <a:pPr marL="342900" indent="-342900">
              <a:buFont typeface="Arial" charset="0"/>
              <a:buChar char="•"/>
            </a:pPr>
            <a:r>
              <a:rPr lang="en-US" dirty="0" smtClean="0"/>
              <a:t>Return functions from other </a:t>
            </a:r>
            <a:r>
              <a:rPr lang="en-US" dirty="0" smtClean="0"/>
              <a:t>functions</a:t>
            </a:r>
          </a:p>
          <a:p>
            <a:pPr marL="342900" indent="-342900">
              <a:buFont typeface="Arial" charset="0"/>
              <a:buChar char="•"/>
            </a:pPr>
            <a:r>
              <a:rPr lang="en-US" dirty="0" smtClean="0"/>
              <a:t>Lazy evaluation</a:t>
            </a:r>
            <a:endParaRPr lang="en-US" dirty="0"/>
          </a:p>
        </p:txBody>
      </p:sp>
      <p:pic>
        <p:nvPicPr>
          <p:cNvPr id="7" name="Picture 6"/>
          <p:cNvPicPr>
            <a:picLocks noChangeAspect="1"/>
          </p:cNvPicPr>
          <p:nvPr/>
        </p:nvPicPr>
        <p:blipFill>
          <a:blip r:embed="rId3"/>
          <a:stretch>
            <a:fillRect/>
          </a:stretch>
        </p:blipFill>
        <p:spPr>
          <a:xfrm>
            <a:off x="2411759" y="2078806"/>
            <a:ext cx="4782207" cy="2479977"/>
          </a:xfrm>
          <a:prstGeom prst="rect">
            <a:avLst/>
          </a:prstGeom>
        </p:spPr>
      </p:pic>
    </p:spTree>
    <p:extLst>
      <p:ext uri="{BB962C8B-B14F-4D97-AF65-F5344CB8AC3E}">
        <p14:creationId xmlns:p14="http://schemas.microsoft.com/office/powerpoint/2010/main" val="6528170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functions</a:t>
            </a:r>
            <a:endParaRPr lang="en-US" dirty="0"/>
          </a:p>
        </p:txBody>
      </p:sp>
      <p:sp>
        <p:nvSpPr>
          <p:cNvPr id="4" name="Content Placeholder 3"/>
          <p:cNvSpPr>
            <a:spLocks noGrp="1"/>
          </p:cNvSpPr>
          <p:nvPr>
            <p:ph idx="10"/>
          </p:nvPr>
        </p:nvSpPr>
        <p:spPr>
          <a:xfrm>
            <a:off x="405880" y="1059583"/>
            <a:ext cx="8496944" cy="3744416"/>
          </a:xfrm>
        </p:spPr>
        <p:txBody>
          <a:bodyPr/>
          <a:lstStyle/>
          <a:p>
            <a:pPr marL="285750" indent="-285750">
              <a:buFont typeface="Arial" charset="0"/>
              <a:buChar char="•"/>
            </a:pPr>
            <a:r>
              <a:rPr lang="en-US" sz="2000" dirty="0"/>
              <a:t>If a variable has parenthesis appended to it, PHP will try to invoke </a:t>
            </a:r>
            <a:r>
              <a:rPr lang="en-US" sz="2000" dirty="0" smtClean="0"/>
              <a:t>it</a:t>
            </a:r>
          </a:p>
          <a:p>
            <a:pPr marL="285750" indent="-285750">
              <a:buFont typeface="Arial" charset="0"/>
              <a:buChar char="•"/>
            </a:pPr>
            <a:r>
              <a:rPr lang="en-US" sz="2000" dirty="0" smtClean="0"/>
              <a:t>Can be passed in by name (string) or reference</a:t>
            </a:r>
          </a:p>
          <a:p>
            <a:pPr marL="285750" indent="-285750">
              <a:buFont typeface="Arial" charset="0"/>
              <a:buChar char="•"/>
            </a:pPr>
            <a:r>
              <a:rPr lang="en-US" sz="2000" dirty="0" smtClean="0"/>
              <a:t>Will not work with language constructs:</a:t>
            </a:r>
          </a:p>
          <a:p>
            <a:pPr marL="1028700" lvl="1">
              <a:buFont typeface="Arial" charset="0"/>
              <a:buChar char="•"/>
            </a:pPr>
            <a:r>
              <a:rPr lang="en-US" sz="2000" dirty="0" smtClean="0">
                <a:solidFill>
                  <a:schemeClr val="accent6"/>
                </a:solidFill>
              </a:rPr>
              <a:t>echo</a:t>
            </a:r>
          </a:p>
          <a:p>
            <a:pPr marL="1028700" lvl="1">
              <a:buFont typeface="Arial" charset="0"/>
              <a:buChar char="•"/>
            </a:pPr>
            <a:r>
              <a:rPr lang="en-US" sz="2000" dirty="0" smtClean="0">
                <a:solidFill>
                  <a:schemeClr val="accent6"/>
                </a:solidFill>
              </a:rPr>
              <a:t>print</a:t>
            </a:r>
          </a:p>
          <a:p>
            <a:pPr marL="1028700" lvl="1">
              <a:buFont typeface="Arial" charset="0"/>
              <a:buChar char="•"/>
            </a:pPr>
            <a:r>
              <a:rPr lang="en-US" sz="2000" dirty="0" smtClean="0">
                <a:solidFill>
                  <a:schemeClr val="accent6"/>
                </a:solidFill>
              </a:rPr>
              <a:t>unset</a:t>
            </a:r>
          </a:p>
          <a:p>
            <a:pPr marL="1028700" lvl="1">
              <a:buFont typeface="Arial" charset="0"/>
              <a:buChar char="•"/>
            </a:pPr>
            <a:r>
              <a:rPr lang="en-US" sz="2000" dirty="0" err="1" smtClean="0">
                <a:solidFill>
                  <a:schemeClr val="accent6"/>
                </a:solidFill>
              </a:rPr>
              <a:t>isset</a:t>
            </a:r>
            <a:endParaRPr lang="en-US" sz="2000" dirty="0" smtClean="0">
              <a:solidFill>
                <a:schemeClr val="accent6"/>
              </a:solidFill>
            </a:endParaRPr>
          </a:p>
          <a:p>
            <a:pPr marL="1028700" lvl="1">
              <a:buFont typeface="Arial" charset="0"/>
              <a:buChar char="•"/>
            </a:pPr>
            <a:r>
              <a:rPr lang="en-US" sz="2000" dirty="0" smtClean="0">
                <a:solidFill>
                  <a:schemeClr val="accent6"/>
                </a:solidFill>
              </a:rPr>
              <a:t>empty</a:t>
            </a:r>
            <a:endParaRPr lang="en-US" sz="2000" dirty="0">
              <a:solidFill>
                <a:schemeClr val="accent6"/>
              </a:solidFill>
            </a:endParaRPr>
          </a:p>
          <a:p>
            <a:pPr marL="285750" indent="-285750">
              <a:buFont typeface="Arial" charset="0"/>
              <a:buChar char="•"/>
            </a:pPr>
            <a:endParaRPr lang="en-US" sz="1800" dirty="0"/>
          </a:p>
        </p:txBody>
      </p:sp>
    </p:spTree>
    <p:extLst>
      <p:ext uri="{BB962C8B-B14F-4D97-AF65-F5344CB8AC3E}">
        <p14:creationId xmlns:p14="http://schemas.microsoft.com/office/powerpoint/2010/main" val="7872888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endParaRPr lang="en-US" dirty="0"/>
          </a:p>
        </p:txBody>
      </p:sp>
      <p:pic>
        <p:nvPicPr>
          <p:cNvPr id="6" name="Picture 5"/>
          <p:cNvPicPr>
            <a:picLocks noChangeAspect="1"/>
          </p:cNvPicPr>
          <p:nvPr/>
        </p:nvPicPr>
        <p:blipFill>
          <a:blip r:embed="rId3"/>
          <a:stretch>
            <a:fillRect/>
          </a:stretch>
        </p:blipFill>
        <p:spPr>
          <a:xfrm>
            <a:off x="262604" y="852509"/>
            <a:ext cx="4309396" cy="3677983"/>
          </a:xfrm>
          <a:prstGeom prst="rect">
            <a:avLst/>
          </a:prstGeom>
        </p:spPr>
      </p:pic>
      <p:pic>
        <p:nvPicPr>
          <p:cNvPr id="8" name="Picture 7"/>
          <p:cNvPicPr>
            <a:picLocks noChangeAspect="1"/>
          </p:cNvPicPr>
          <p:nvPr/>
        </p:nvPicPr>
        <p:blipFill>
          <a:blip r:embed="rId4"/>
          <a:stretch>
            <a:fillRect/>
          </a:stretch>
        </p:blipFill>
        <p:spPr>
          <a:xfrm>
            <a:off x="4704932" y="1372115"/>
            <a:ext cx="4173136" cy="2638771"/>
          </a:xfrm>
          <a:prstGeom prst="rect">
            <a:avLst/>
          </a:prstGeom>
        </p:spPr>
      </p:pic>
    </p:spTree>
    <p:extLst>
      <p:ext uri="{BB962C8B-B14F-4D97-AF65-F5344CB8AC3E}">
        <p14:creationId xmlns:p14="http://schemas.microsoft.com/office/powerpoint/2010/main" val="1138176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vs Inheritance</a:t>
            </a:r>
            <a:r>
              <a:rPr lang="en-US" baseline="-25000" dirty="0" smtClean="0"/>
              <a:t>2</a:t>
            </a:r>
            <a:endParaRPr lang="en-US" dirty="0"/>
          </a:p>
        </p:txBody>
      </p:sp>
      <p:pic>
        <p:nvPicPr>
          <p:cNvPr id="3" name="Picture 2"/>
          <p:cNvPicPr>
            <a:picLocks noChangeAspect="1"/>
          </p:cNvPicPr>
          <p:nvPr/>
        </p:nvPicPr>
        <p:blipFill>
          <a:blip r:embed="rId3"/>
          <a:stretch>
            <a:fillRect/>
          </a:stretch>
        </p:blipFill>
        <p:spPr>
          <a:xfrm>
            <a:off x="683568" y="1016315"/>
            <a:ext cx="5256584" cy="2143666"/>
          </a:xfrm>
          <a:prstGeom prst="rect">
            <a:avLst/>
          </a:prstGeom>
        </p:spPr>
      </p:pic>
      <p:pic>
        <p:nvPicPr>
          <p:cNvPr id="4" name="Picture 3"/>
          <p:cNvPicPr>
            <a:picLocks noChangeAspect="1"/>
          </p:cNvPicPr>
          <p:nvPr/>
        </p:nvPicPr>
        <p:blipFill>
          <a:blip r:embed="rId4"/>
          <a:stretch>
            <a:fillRect/>
          </a:stretch>
        </p:blipFill>
        <p:spPr>
          <a:xfrm>
            <a:off x="4067944" y="3363838"/>
            <a:ext cx="4631118" cy="1354956"/>
          </a:xfrm>
          <a:prstGeom prst="rect">
            <a:avLst/>
          </a:prstGeom>
        </p:spPr>
      </p:pic>
      <p:sp>
        <p:nvSpPr>
          <p:cNvPr id="9" name="Content Placeholder 2"/>
          <p:cNvSpPr>
            <a:spLocks noGrp="1"/>
          </p:cNvSpPr>
          <p:nvPr>
            <p:ph idx="1"/>
          </p:nvPr>
        </p:nvSpPr>
        <p:spPr>
          <a:xfrm>
            <a:off x="323528" y="3738984"/>
            <a:ext cx="2808312" cy="704974"/>
          </a:xfrm>
        </p:spPr>
        <p:txBody>
          <a:bodyPr/>
          <a:lstStyle/>
          <a:p>
            <a:r>
              <a:rPr lang="en-US" dirty="0" smtClean="0"/>
              <a:t>Adding </a:t>
            </a:r>
            <a:r>
              <a:rPr lang="en-US" smtClean="0"/>
              <a:t>new </a:t>
            </a:r>
            <a:r>
              <a:rPr lang="en-US" smtClean="0"/>
              <a:t>behavior is </a:t>
            </a:r>
            <a:r>
              <a:rPr lang="en-US" dirty="0" smtClean="0"/>
              <a:t>easy</a:t>
            </a:r>
            <a:endParaRPr lang="en-US" dirty="0"/>
          </a:p>
        </p:txBody>
      </p:sp>
      <p:cxnSp>
        <p:nvCxnSpPr>
          <p:cNvPr id="11" name="Straight Arrow Connector 10"/>
          <p:cNvCxnSpPr/>
          <p:nvPr/>
        </p:nvCxnSpPr>
        <p:spPr>
          <a:xfrm>
            <a:off x="2051720" y="4199632"/>
            <a:ext cx="1584176"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50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first-class in PHP</a:t>
            </a:r>
            <a:endParaRPr lang="en-US" dirty="0"/>
          </a:p>
        </p:txBody>
      </p:sp>
      <p:sp>
        <p:nvSpPr>
          <p:cNvPr id="3" name="Content Placeholder 2"/>
          <p:cNvSpPr>
            <a:spLocks noGrp="1"/>
          </p:cNvSpPr>
          <p:nvPr>
            <p:ph idx="1"/>
          </p:nvPr>
        </p:nvSpPr>
        <p:spPr>
          <a:xfrm>
            <a:off x="395536" y="987574"/>
            <a:ext cx="8496944" cy="460648"/>
          </a:xfrm>
        </p:spPr>
        <p:txBody>
          <a:bodyPr/>
          <a:lstStyle/>
          <a:p>
            <a:r>
              <a:rPr lang="en-US" dirty="0" smtClean="0"/>
              <a:t>The </a:t>
            </a:r>
            <a:r>
              <a:rPr lang="en-US" i="1" dirty="0" smtClean="0"/>
              <a:t>Closure </a:t>
            </a:r>
            <a:r>
              <a:rPr lang="en-US" dirty="0" smtClean="0"/>
              <a:t>class was added in PHP 5.3.0</a:t>
            </a:r>
            <a:endParaRPr lang="en-US" dirty="0"/>
          </a:p>
        </p:txBody>
      </p:sp>
      <p:pic>
        <p:nvPicPr>
          <p:cNvPr id="4" name="Picture 3"/>
          <p:cNvPicPr>
            <a:picLocks noChangeAspect="1"/>
          </p:cNvPicPr>
          <p:nvPr/>
        </p:nvPicPr>
        <p:blipFill>
          <a:blip r:embed="rId2"/>
          <a:stretch>
            <a:fillRect/>
          </a:stretch>
        </p:blipFill>
        <p:spPr>
          <a:xfrm>
            <a:off x="467544" y="1551330"/>
            <a:ext cx="6258219" cy="2100540"/>
          </a:xfrm>
          <a:prstGeom prst="rect">
            <a:avLst/>
          </a:prstGeom>
        </p:spPr>
      </p:pic>
      <p:pic>
        <p:nvPicPr>
          <p:cNvPr id="6" name="Picture 5"/>
          <p:cNvPicPr>
            <a:picLocks noChangeAspect="1"/>
          </p:cNvPicPr>
          <p:nvPr/>
        </p:nvPicPr>
        <p:blipFill>
          <a:blip r:embed="rId3"/>
          <a:stretch>
            <a:fillRect/>
          </a:stretch>
        </p:blipFill>
        <p:spPr>
          <a:xfrm>
            <a:off x="4654872" y="3318612"/>
            <a:ext cx="4093592" cy="1522617"/>
          </a:xfrm>
          <a:prstGeom prst="rect">
            <a:avLst/>
          </a:prstGeom>
        </p:spPr>
      </p:pic>
    </p:spTree>
    <p:extLst>
      <p:ext uri="{BB962C8B-B14F-4D97-AF65-F5344CB8AC3E}">
        <p14:creationId xmlns:p14="http://schemas.microsoft.com/office/powerpoint/2010/main" val="9957261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Everything is an object under the hood</a:t>
            </a:r>
            <a:endParaRPr lang="en-US" dirty="0"/>
          </a:p>
        </p:txBody>
      </p:sp>
      <p:pic>
        <p:nvPicPr>
          <p:cNvPr id="7" name="Picture 6"/>
          <p:cNvPicPr>
            <a:picLocks noChangeAspect="1"/>
          </p:cNvPicPr>
          <p:nvPr/>
        </p:nvPicPr>
        <p:blipFill>
          <a:blip r:embed="rId2"/>
          <a:stretch>
            <a:fillRect/>
          </a:stretch>
        </p:blipFill>
        <p:spPr>
          <a:xfrm>
            <a:off x="2615288" y="1203598"/>
            <a:ext cx="3913425" cy="1152128"/>
          </a:xfrm>
          <a:prstGeom prst="rect">
            <a:avLst/>
          </a:prstGeom>
        </p:spPr>
      </p:pic>
      <p:pic>
        <p:nvPicPr>
          <p:cNvPr id="8" name="Picture 7"/>
          <p:cNvPicPr>
            <a:picLocks noChangeAspect="1"/>
          </p:cNvPicPr>
          <p:nvPr/>
        </p:nvPicPr>
        <p:blipFill>
          <a:blip r:embed="rId3"/>
          <a:stretch>
            <a:fillRect/>
          </a:stretch>
        </p:blipFill>
        <p:spPr>
          <a:xfrm>
            <a:off x="2685846" y="3579862"/>
            <a:ext cx="3772309" cy="847045"/>
          </a:xfrm>
          <a:prstGeom prst="rect">
            <a:avLst/>
          </a:prstGeom>
        </p:spPr>
      </p:pic>
      <p:sp>
        <p:nvSpPr>
          <p:cNvPr id="9" name="Right Arrow 8"/>
          <p:cNvSpPr/>
          <p:nvPr/>
        </p:nvSpPr>
        <p:spPr>
          <a:xfrm rot="5400000">
            <a:off x="4742555" y="2722568"/>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2843808" y="2712824"/>
            <a:ext cx="1800200" cy="369332"/>
          </a:xfrm>
          <a:prstGeom prst="rect">
            <a:avLst/>
          </a:prstGeom>
          <a:noFill/>
        </p:spPr>
        <p:txBody>
          <a:bodyPr wrap="square" rtlCol="0">
            <a:spAutoFit/>
          </a:bodyPr>
          <a:lstStyle/>
          <a:p>
            <a:r>
              <a:rPr lang="en-US" smtClean="0">
                <a:solidFill>
                  <a:schemeClr val="bg1">
                    <a:lumMod val="95000"/>
                  </a:schemeClr>
                </a:solidFill>
              </a:rPr>
              <a:t>Syntactic Sugar</a:t>
            </a:r>
            <a:endParaRPr lang="en-US" dirty="0">
              <a:solidFill>
                <a:schemeClr val="bg1">
                  <a:lumMod val="95000"/>
                </a:schemeClr>
              </a:solidFill>
            </a:endParaRPr>
          </a:p>
        </p:txBody>
      </p:sp>
    </p:spTree>
    <p:extLst>
      <p:ext uri="{BB962C8B-B14F-4D97-AF65-F5344CB8AC3E}">
        <p14:creationId xmlns:p14="http://schemas.microsoft.com/office/powerpoint/2010/main" val="1456849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Towards more functional code</a:t>
            </a:r>
            <a:endParaRPr lang="en-US" dirty="0"/>
          </a:p>
        </p:txBody>
      </p:sp>
      <p:sp>
        <p:nvSpPr>
          <p:cNvPr id="3" name="Content Placeholder 2"/>
          <p:cNvSpPr>
            <a:spLocks noGrp="1"/>
          </p:cNvSpPr>
          <p:nvPr>
            <p:ph idx="1"/>
          </p:nvPr>
        </p:nvSpPr>
        <p:spPr/>
        <p:txBody>
          <a:bodyPr/>
          <a:lstStyle/>
          <a:p>
            <a:r>
              <a:rPr lang="en-US" dirty="0" smtClean="0"/>
              <a:t>PHP 4.0.6 introduced (but they are not pure</a:t>
            </a:r>
            <a:r>
              <a:rPr lang="en-US" dirty="0" smtClean="0"/>
              <a:t>!) to eliminate looping!</a:t>
            </a:r>
            <a:endParaRPr lang="en-US" dirty="0"/>
          </a:p>
        </p:txBody>
      </p:sp>
      <p:sp>
        <p:nvSpPr>
          <p:cNvPr id="4" name="Content Placeholder 3"/>
          <p:cNvSpPr>
            <a:spLocks noGrp="1"/>
          </p:cNvSpPr>
          <p:nvPr>
            <p:ph idx="10"/>
          </p:nvPr>
        </p:nvSpPr>
        <p:spPr>
          <a:xfrm>
            <a:off x="405880" y="1491630"/>
            <a:ext cx="8496944" cy="2995737"/>
          </a:xfrm>
        </p:spPr>
        <p:txBody>
          <a:bodyPr/>
          <a:lstStyle/>
          <a:p>
            <a:pPr marL="285750" indent="-285750">
              <a:buFont typeface="Arial" charset="0"/>
              <a:buChar char="•"/>
            </a:pPr>
            <a:r>
              <a:rPr lang="en-US" sz="2000" dirty="0" smtClean="0"/>
              <a:t>array_map()</a:t>
            </a:r>
          </a:p>
          <a:p>
            <a:pPr marL="285750" indent="-285750">
              <a:buFont typeface="Arial" charset="0"/>
              <a:buChar char="•"/>
            </a:pPr>
            <a:r>
              <a:rPr lang="en-US" sz="2000" dirty="0" smtClean="0"/>
              <a:t>array_filter()</a:t>
            </a:r>
          </a:p>
          <a:p>
            <a:pPr marL="285750" indent="-285750">
              <a:buFont typeface="Arial" charset="0"/>
              <a:buChar char="•"/>
            </a:pPr>
            <a:r>
              <a:rPr lang="en-US" sz="2000" dirty="0" smtClean="0"/>
              <a:t>array_reduce()</a:t>
            </a:r>
          </a:p>
          <a:p>
            <a:endParaRPr lang="en-US" dirty="0"/>
          </a:p>
        </p:txBody>
      </p:sp>
      <p:pic>
        <p:nvPicPr>
          <p:cNvPr id="6" name="Picture 5"/>
          <p:cNvPicPr>
            <a:picLocks noChangeAspect="1"/>
          </p:cNvPicPr>
          <p:nvPr/>
        </p:nvPicPr>
        <p:blipFill>
          <a:blip r:embed="rId3"/>
          <a:stretch>
            <a:fillRect/>
          </a:stretch>
        </p:blipFill>
        <p:spPr>
          <a:xfrm>
            <a:off x="3059832" y="1862811"/>
            <a:ext cx="4374440" cy="2758306"/>
          </a:xfrm>
          <a:prstGeom prst="rect">
            <a:avLst/>
          </a:prstGeom>
        </p:spPr>
      </p:pic>
    </p:spTree>
    <p:extLst>
      <p:ext uri="{BB962C8B-B14F-4D97-AF65-F5344CB8AC3E}">
        <p14:creationId xmlns:p14="http://schemas.microsoft.com/office/powerpoint/2010/main" val="302932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OO</a:t>
            </a:r>
            <a:endParaRPr lang="en-US" dirty="0"/>
          </a:p>
        </p:txBody>
      </p:sp>
      <p:sp>
        <p:nvSpPr>
          <p:cNvPr id="6" name="Content Placeholder 2"/>
          <p:cNvSpPr>
            <a:spLocks noGrp="1"/>
          </p:cNvSpPr>
          <p:nvPr>
            <p:ph idx="1"/>
          </p:nvPr>
        </p:nvSpPr>
        <p:spPr>
          <a:xfrm>
            <a:off x="395536" y="1131590"/>
            <a:ext cx="8496944" cy="1008112"/>
          </a:xfrm>
        </p:spPr>
        <p:txBody>
          <a:bodyPr/>
          <a:lstStyle/>
          <a:p>
            <a:r>
              <a:rPr lang="en-US" dirty="0" smtClean="0"/>
              <a:t>In OO you move state by passing objects around and invoking </a:t>
            </a:r>
          </a:p>
          <a:p>
            <a:r>
              <a:rPr lang="en-US" dirty="0" smtClean="0"/>
              <a:t>methods on those objects. In FP you pass state to the functions and </a:t>
            </a:r>
          </a:p>
          <a:p>
            <a:r>
              <a:rPr lang="en-US" dirty="0" smtClean="0"/>
              <a:t>combine them to move/transform it.</a:t>
            </a:r>
            <a:endParaRPr lang="en-US" dirty="0"/>
          </a:p>
        </p:txBody>
      </p:sp>
      <p:grpSp>
        <p:nvGrpSpPr>
          <p:cNvPr id="14" name="Group 13"/>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ObjectA</a:t>
              </a:r>
              <a:endParaRPr lang="en-US" dirty="0"/>
            </a:p>
          </p:txBody>
        </p:sp>
        <p:sp>
          <p:nvSpPr>
            <p:cNvPr id="7" name="Oval 6"/>
            <p:cNvSpPr/>
            <p:nvPr/>
          </p:nvSpPr>
          <p:spPr>
            <a:xfrm>
              <a:off x="3146873" y="2338392"/>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ObjectC</a:t>
              </a:r>
              <a:endParaRPr lang="en-US" dirty="0"/>
            </a:p>
          </p:txBody>
        </p:sp>
        <p:sp>
          <p:nvSpPr>
            <p:cNvPr id="8" name="Oval 7"/>
            <p:cNvSpPr/>
            <p:nvPr/>
          </p:nvSpPr>
          <p:spPr>
            <a:xfrm>
              <a:off x="2843808" y="3743713"/>
              <a:ext cx="1440160" cy="792088"/>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ObjectB</a:t>
              </a:r>
              <a:endParaRPr lang="en-US" dirty="0"/>
            </a:p>
          </p:txBody>
        </p:sp>
        <p:sp>
          <p:nvSpPr>
            <p:cNvPr id="9" name="Oval 8"/>
            <p:cNvSpPr/>
            <p:nvPr/>
          </p:nvSpPr>
          <p:spPr>
            <a:xfrm>
              <a:off x="5292080" y="3173900"/>
              <a:ext cx="1584176" cy="811923"/>
            </a:xfrm>
            <a:prstGeom prst="ellipse">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ObjectD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2041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3003798"/>
            <a:ext cx="9144000" cy="307777"/>
          </a:xfrm>
          <a:prstGeom prst="rect">
            <a:avLst/>
          </a:prstGeom>
          <a:noFill/>
        </p:spPr>
        <p:txBody>
          <a:bodyPr wrap="square">
            <a:spAutoFit/>
          </a:bodyPr>
          <a:lstStyle/>
          <a:p>
            <a:pPr algn="ctr" fontAlgn="auto">
              <a:spcBef>
                <a:spcPts val="0"/>
              </a:spcBef>
              <a:spcAft>
                <a:spcPts val="0"/>
              </a:spcAft>
              <a:defRPr/>
            </a:pPr>
            <a:r>
              <a:rPr kumimoji="0" lang="en-US" altLang="ko-KR" sz="1400" b="1" dirty="0" smtClean="0">
                <a:solidFill>
                  <a:schemeClr val="bg1">
                    <a:lumMod val="85000"/>
                  </a:schemeClr>
                </a:solidFill>
                <a:latin typeface="Arial" pitchFamily="34" charset="0"/>
                <a:cs typeface="Arial" pitchFamily="34" charset="0"/>
              </a:rPr>
              <a:t>By Luis </a:t>
            </a:r>
            <a:r>
              <a:rPr kumimoji="0" lang="en-US" altLang="ko-KR" sz="1400" b="1" dirty="0" err="1" smtClean="0">
                <a:solidFill>
                  <a:schemeClr val="bg1">
                    <a:lumMod val="85000"/>
                  </a:schemeClr>
                </a:solidFill>
                <a:latin typeface="Arial" pitchFamily="34" charset="0"/>
                <a:cs typeface="Arial" pitchFamily="34" charset="0"/>
              </a:rPr>
              <a:t>Atencio</a:t>
            </a:r>
            <a:r>
              <a:rPr kumimoji="0" lang="en-US" altLang="ko-KR" sz="1400" b="1" dirty="0" smtClean="0">
                <a:solidFill>
                  <a:schemeClr val="bg1">
                    <a:lumMod val="85000"/>
                  </a:schemeClr>
                </a:solidFill>
                <a:latin typeface="Arial" pitchFamily="34" charset="0"/>
                <a:cs typeface="Arial" pitchFamily="34" charset="0"/>
              </a:rPr>
              <a:t> (</a:t>
            </a:r>
            <a:r>
              <a:rPr kumimoji="0" lang="en-US" altLang="ko-KR" sz="1400" b="1" dirty="0" smtClean="0">
                <a:solidFill>
                  <a:schemeClr val="accent6"/>
                </a:solidFill>
                <a:latin typeface="Arial" pitchFamily="34" charset="0"/>
                <a:cs typeface="Arial" pitchFamily="34" charset="0"/>
              </a:rPr>
              <a:t>@</a:t>
            </a:r>
            <a:r>
              <a:rPr kumimoji="0" lang="en-US" altLang="ko-KR" sz="1400" b="1" dirty="0" err="1" smtClean="0">
                <a:solidFill>
                  <a:schemeClr val="accent6"/>
                </a:solidFill>
                <a:latin typeface="Arial" pitchFamily="34" charset="0"/>
                <a:cs typeface="Arial" pitchFamily="34" charset="0"/>
              </a:rPr>
              <a:t>luijar</a:t>
            </a:r>
            <a:r>
              <a:rPr kumimoji="0" lang="en-US" altLang="ko-KR" sz="1400" b="1" dirty="0" smtClean="0">
                <a:solidFill>
                  <a:schemeClr val="bg1">
                    <a:lumMod val="85000"/>
                  </a:schemeClr>
                </a:solidFill>
                <a:latin typeface="Arial" pitchFamily="34" charset="0"/>
                <a:cs typeface="Arial" pitchFamily="34" charset="0"/>
              </a:rPr>
              <a:t>)</a:t>
            </a:r>
            <a:endParaRPr kumimoji="0" lang="en-US" altLang="ko-KR" sz="1400" b="1" dirty="0">
              <a:solidFill>
                <a:schemeClr val="bg1">
                  <a:lumMod val="85000"/>
                </a:schemeClr>
              </a:solidFill>
              <a:latin typeface="Arial" pitchFamily="34" charset="0"/>
              <a:cs typeface="Arial" pitchFamily="34" charset="0"/>
            </a:endParaRPr>
          </a:p>
        </p:txBody>
      </p:sp>
      <p:sp>
        <p:nvSpPr>
          <p:cNvPr id="8" name="TextBox 1"/>
          <p:cNvSpPr txBox="1">
            <a:spLocks noChangeArrowheads="1"/>
          </p:cNvSpPr>
          <p:nvPr/>
        </p:nvSpPr>
        <p:spPr bwMode="auto">
          <a:xfrm>
            <a:off x="0" y="1995686"/>
            <a:ext cx="9144000" cy="646331"/>
          </a:xfrm>
          <a:prstGeom prst="rect">
            <a:avLst/>
          </a:prstGeom>
          <a:noFill/>
          <a:ln w="9525">
            <a:noFill/>
            <a:miter lim="800000"/>
            <a:headEnd/>
            <a:tailEnd/>
          </a:ln>
        </p:spPr>
        <p:txBody>
          <a:bodyPr wrap="square">
            <a:spAutoFit/>
          </a:bodyPr>
          <a:lstStyle/>
          <a:p>
            <a:pPr algn="ctr"/>
            <a:r>
              <a:rPr lang="en-US" altLang="ko-KR" sz="3600" b="1" dirty="0" smtClean="0">
                <a:solidFill>
                  <a:schemeClr val="bg1">
                    <a:lumMod val="85000"/>
                  </a:schemeClr>
                </a:solidFill>
                <a:latin typeface="Arial" pitchFamily="34" charset="0"/>
                <a:ea typeface="맑은 고딕" pitchFamily="50" charset="-127"/>
                <a:cs typeface="Arial" pitchFamily="34" charset="0"/>
              </a:rPr>
              <a:t>PHP = </a:t>
            </a:r>
            <a:r>
              <a:rPr lang="en-US" altLang="ko-KR" sz="3600" b="1" dirty="0" smtClean="0">
                <a:solidFill>
                  <a:srgbClr val="FFFF00"/>
                </a:solidFill>
                <a:latin typeface="Arial" pitchFamily="34" charset="0"/>
                <a:ea typeface="맑은 고딕" pitchFamily="50" charset="-127"/>
                <a:cs typeface="Arial" pitchFamily="34" charset="0"/>
              </a:rPr>
              <a:t>PH</a:t>
            </a:r>
            <a:r>
              <a:rPr lang="en-US" altLang="ko-KR" sz="3600" b="1" dirty="0" smtClean="0">
                <a:solidFill>
                  <a:schemeClr val="bg1">
                    <a:lumMod val="85000"/>
                  </a:schemeClr>
                </a:solidFill>
                <a:latin typeface="Arial" pitchFamily="34" charset="0"/>
                <a:ea typeface="맑은 고딕" pitchFamily="50" charset="-127"/>
                <a:cs typeface="Arial" pitchFamily="34" charset="0"/>
              </a:rPr>
              <a:t>unctional </a:t>
            </a:r>
            <a:r>
              <a:rPr lang="en-US" altLang="ko-KR" sz="3600" b="1" dirty="0" smtClean="0">
                <a:solidFill>
                  <a:srgbClr val="FFFF00"/>
                </a:solidFill>
                <a:latin typeface="Arial" pitchFamily="34" charset="0"/>
                <a:ea typeface="맑은 고딕" pitchFamily="50" charset="-127"/>
                <a:cs typeface="Arial" pitchFamily="34" charset="0"/>
              </a:rPr>
              <a:t>P</a:t>
            </a:r>
            <a:r>
              <a:rPr lang="en-US" altLang="ko-KR" sz="3600" b="1" dirty="0" smtClean="0">
                <a:solidFill>
                  <a:schemeClr val="bg1">
                    <a:lumMod val="85000"/>
                  </a:schemeClr>
                </a:solidFill>
                <a:latin typeface="Arial" pitchFamily="34" charset="0"/>
                <a:ea typeface="맑은 고딕" pitchFamily="50" charset="-127"/>
                <a:cs typeface="Arial" pitchFamily="34" charset="0"/>
              </a:rPr>
              <a:t>rogramming</a:t>
            </a:r>
          </a:p>
        </p:txBody>
      </p:sp>
      <p:sp>
        <p:nvSpPr>
          <p:cNvPr id="3" name="Rectangle 2"/>
          <p:cNvSpPr/>
          <p:nvPr/>
        </p:nvSpPr>
        <p:spPr>
          <a:xfrm>
            <a:off x="7049285" y="4155926"/>
            <a:ext cx="2088232" cy="923330"/>
          </a:xfrm>
          <a:prstGeom prst="rect">
            <a:avLst/>
          </a:prstGeom>
        </p:spPr>
        <p:txBody>
          <a:bodyPr wrap="square">
            <a:spAutoFit/>
          </a:bodyPr>
          <a:lstStyle/>
          <a:p>
            <a:r>
              <a:rPr lang="en-US" dirty="0">
                <a:solidFill>
                  <a:srgbClr val="EEEE22"/>
                </a:solidFill>
                <a:latin typeface="Arial" charset="0"/>
                <a:ea typeface="Arial" charset="0"/>
                <a:cs typeface="Arial" charset="0"/>
              </a:rPr>
              <a:t>Northeast </a:t>
            </a:r>
            <a:r>
              <a:rPr lang="en-US" dirty="0">
                <a:latin typeface="Arial" charset="0"/>
                <a:ea typeface="Arial" charset="0"/>
                <a:cs typeface="Arial" charset="0"/>
              </a:rPr>
              <a:t/>
            </a:r>
            <a:br>
              <a:rPr lang="en-US" dirty="0">
                <a:latin typeface="Arial" charset="0"/>
                <a:ea typeface="Arial" charset="0"/>
                <a:cs typeface="Arial" charset="0"/>
              </a:rPr>
            </a:br>
            <a:r>
              <a:rPr lang="en-US" dirty="0">
                <a:solidFill>
                  <a:srgbClr val="EEEE22"/>
                </a:solidFill>
                <a:latin typeface="Arial" charset="0"/>
                <a:ea typeface="Arial" charset="0"/>
                <a:cs typeface="Arial" charset="0"/>
              </a:rPr>
              <a:t>PHP </a:t>
            </a:r>
            <a:r>
              <a:rPr lang="en-US" dirty="0">
                <a:latin typeface="Arial" charset="0"/>
                <a:ea typeface="Arial" charset="0"/>
                <a:cs typeface="Arial" charset="0"/>
              </a:rPr>
              <a:t/>
            </a:r>
            <a:br>
              <a:rPr lang="en-US" dirty="0">
                <a:latin typeface="Arial" charset="0"/>
                <a:ea typeface="Arial" charset="0"/>
                <a:cs typeface="Arial" charset="0"/>
              </a:rPr>
            </a:br>
            <a:r>
              <a:rPr lang="en-US" dirty="0" smtClean="0">
                <a:solidFill>
                  <a:srgbClr val="EEEE22"/>
                </a:solidFill>
                <a:latin typeface="Arial" charset="0"/>
                <a:ea typeface="Arial" charset="0"/>
                <a:cs typeface="Arial" charset="0"/>
              </a:rPr>
              <a:t>Conference 2016</a:t>
            </a:r>
            <a:endParaRPr lang="en-US" dirty="0">
              <a:latin typeface="Arial" charset="0"/>
              <a:ea typeface="Arial" charset="0"/>
              <a:cs typeface="Arial" charset="0"/>
            </a:endParaRPr>
          </a:p>
        </p:txBody>
      </p:sp>
    </p:spTree>
    <p:extLst>
      <p:ext uri="{BB962C8B-B14F-4D97-AF65-F5344CB8AC3E}">
        <p14:creationId xmlns:p14="http://schemas.microsoft.com/office/powerpoint/2010/main" val="3034478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State: FP</a:t>
            </a:r>
            <a:endParaRPr lang="en-US" dirty="0"/>
          </a:p>
        </p:txBody>
      </p:sp>
      <p:sp>
        <p:nvSpPr>
          <p:cNvPr id="6" name="Content Placeholder 2"/>
          <p:cNvSpPr>
            <a:spLocks noGrp="1"/>
          </p:cNvSpPr>
          <p:nvPr>
            <p:ph idx="1"/>
          </p:nvPr>
        </p:nvSpPr>
        <p:spPr>
          <a:xfrm>
            <a:off x="395536" y="987574"/>
            <a:ext cx="8496944" cy="1008112"/>
          </a:xfrm>
        </p:spPr>
        <p:txBody>
          <a:bodyPr/>
          <a:lstStyle/>
          <a:p>
            <a:r>
              <a:rPr lang="en-US" dirty="0" smtClean="0"/>
              <a:t>In FP you pass state to the functions and combine them to </a:t>
            </a:r>
          </a:p>
          <a:p>
            <a:r>
              <a:rPr lang="en-US" dirty="0" smtClean="0"/>
              <a:t>move/transform it.</a:t>
            </a:r>
            <a:endParaRPr lang="en-US" dirty="0"/>
          </a:p>
        </p:txBody>
      </p:sp>
      <p:grpSp>
        <p:nvGrpSpPr>
          <p:cNvPr id="3" name="Group 2"/>
          <p:cNvGrpSpPr/>
          <p:nvPr/>
        </p:nvGrpSpPr>
        <p:grpSpPr>
          <a:xfrm>
            <a:off x="1403648" y="2338392"/>
            <a:ext cx="6336704" cy="2197409"/>
            <a:chOff x="539552" y="2338392"/>
            <a:chExt cx="6336704" cy="2197409"/>
          </a:xfrm>
        </p:grpSpPr>
        <p:sp>
          <p:nvSpPr>
            <p:cNvPr id="5" name="Oval 4"/>
            <p:cNvSpPr/>
            <p:nvPr/>
          </p:nvSpPr>
          <p:spPr>
            <a:xfrm>
              <a:off x="539552" y="2787774"/>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FuncA</a:t>
              </a:r>
              <a:endParaRPr lang="en-US" dirty="0"/>
            </a:p>
          </p:txBody>
        </p:sp>
        <p:sp>
          <p:nvSpPr>
            <p:cNvPr id="7" name="Oval 6"/>
            <p:cNvSpPr/>
            <p:nvPr/>
          </p:nvSpPr>
          <p:spPr>
            <a:xfrm>
              <a:off x="3146873" y="2338392"/>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FuncC</a:t>
              </a:r>
              <a:endParaRPr lang="en-US" dirty="0"/>
            </a:p>
          </p:txBody>
        </p:sp>
        <p:sp>
          <p:nvSpPr>
            <p:cNvPr id="8" name="Oval 7"/>
            <p:cNvSpPr/>
            <p:nvPr/>
          </p:nvSpPr>
          <p:spPr>
            <a:xfrm>
              <a:off x="2843808" y="3743713"/>
              <a:ext cx="1440160" cy="792088"/>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FuncB</a:t>
              </a:r>
              <a:endParaRPr lang="en-US" dirty="0"/>
            </a:p>
          </p:txBody>
        </p:sp>
        <p:sp>
          <p:nvSpPr>
            <p:cNvPr id="9" name="Oval 8"/>
            <p:cNvSpPr/>
            <p:nvPr/>
          </p:nvSpPr>
          <p:spPr>
            <a:xfrm>
              <a:off x="5292080" y="3173900"/>
              <a:ext cx="1584176" cy="811923"/>
            </a:xfrm>
            <a:prstGeom prst="ellipse">
              <a:avLst/>
            </a:prstGeom>
            <a:solidFill>
              <a:schemeClr val="accent3">
                <a:alpha val="80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FuncD</a:t>
              </a:r>
              <a:endParaRPr lang="en-US" dirty="0"/>
            </a:p>
          </p:txBody>
        </p:sp>
        <p:sp>
          <p:nvSpPr>
            <p:cNvPr id="10" name="Right Arrow 9"/>
            <p:cNvSpPr/>
            <p:nvPr/>
          </p:nvSpPr>
          <p:spPr>
            <a:xfrm rot="20841744">
              <a:off x="2148893" y="274182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12741744">
              <a:off x="1897624" y="3592451"/>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941744">
              <a:off x="4661228" y="2897548"/>
              <a:ext cx="820828" cy="302524"/>
            </a:xfrm>
            <a:prstGeom prst="rightArrow">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851685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83518"/>
            <a:ext cx="9144000" cy="884466"/>
          </a:xfrm>
        </p:spPr>
        <p:txBody>
          <a:bodyPr/>
          <a:lstStyle/>
          <a:p>
            <a:pPr algn="ctr"/>
            <a:r>
              <a:rPr lang="en-US" dirty="0">
                <a:solidFill>
                  <a:schemeClr val="accent2"/>
                </a:solidFill>
              </a:rPr>
              <a:t>FP</a:t>
            </a:r>
            <a:r>
              <a:rPr lang="en-US" dirty="0" smtClean="0">
                <a:solidFill>
                  <a:schemeClr val="bg1">
                    <a:lumMod val="85000"/>
                  </a:schemeClr>
                </a:solidFill>
              </a:rPr>
              <a:t> </a:t>
            </a:r>
            <a:r>
              <a:rPr lang="en-US" dirty="0">
                <a:solidFill>
                  <a:schemeClr val="accent2"/>
                </a:solidFill>
              </a:rPr>
              <a:t>vs</a:t>
            </a:r>
            <a:r>
              <a:rPr lang="en-US" dirty="0" smtClean="0">
                <a:solidFill>
                  <a:schemeClr val="bg1">
                    <a:lumMod val="85000"/>
                  </a:schemeClr>
                </a:solidFill>
              </a:rPr>
              <a:t> </a:t>
            </a:r>
            <a:r>
              <a:rPr lang="en-US" dirty="0">
                <a:solidFill>
                  <a:schemeClr val="accent2"/>
                </a:solidFill>
              </a:rPr>
              <a:t>OO</a:t>
            </a:r>
          </a:p>
        </p:txBody>
      </p:sp>
      <p:sp>
        <p:nvSpPr>
          <p:cNvPr id="3" name="Title 3"/>
          <p:cNvSpPr txBox="1">
            <a:spLocks/>
          </p:cNvSpPr>
          <p:nvPr/>
        </p:nvSpPr>
        <p:spPr>
          <a:xfrm>
            <a:off x="0" y="2990218"/>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Declarative vs Imperative</a:t>
            </a:r>
            <a:endParaRPr lang="en-US" i="1" dirty="0">
              <a:solidFill>
                <a:schemeClr val="bg1">
                  <a:lumMod val="85000"/>
                </a:schemeClr>
              </a:solidFill>
            </a:endParaRPr>
          </a:p>
        </p:txBody>
      </p:sp>
      <p:sp>
        <p:nvSpPr>
          <p:cNvPr id="5" name="Title 3"/>
          <p:cNvSpPr txBox="1">
            <a:spLocks/>
          </p:cNvSpPr>
          <p:nvPr/>
        </p:nvSpPr>
        <p:spPr>
          <a:xfrm>
            <a:off x="0" y="1419622"/>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Functions vs Objects</a:t>
            </a:r>
            <a:endParaRPr lang="en-US" i="1" dirty="0">
              <a:solidFill>
                <a:schemeClr val="bg1">
                  <a:lumMod val="85000"/>
                </a:schemeClr>
              </a:solidFill>
            </a:endParaRPr>
          </a:p>
        </p:txBody>
      </p:sp>
      <p:sp>
        <p:nvSpPr>
          <p:cNvPr id="6" name="Title 3"/>
          <p:cNvSpPr txBox="1">
            <a:spLocks/>
          </p:cNvSpPr>
          <p:nvPr/>
        </p:nvSpPr>
        <p:spPr>
          <a:xfrm>
            <a:off x="0" y="2204920"/>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Stateless vs Stateful</a:t>
            </a:r>
            <a:endParaRPr lang="en-US" i="1" dirty="0">
              <a:solidFill>
                <a:schemeClr val="bg1">
                  <a:lumMod val="85000"/>
                </a:schemeClr>
              </a:solidFill>
            </a:endParaRPr>
          </a:p>
        </p:txBody>
      </p:sp>
      <p:sp>
        <p:nvSpPr>
          <p:cNvPr id="8" name="Title 3"/>
          <p:cNvSpPr txBox="1">
            <a:spLocks/>
          </p:cNvSpPr>
          <p:nvPr/>
        </p:nvSpPr>
        <p:spPr>
          <a:xfrm>
            <a:off x="0" y="377551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dirty="0" smtClean="0">
                <a:solidFill>
                  <a:schemeClr val="bg1">
                    <a:lumMod val="85000"/>
                  </a:schemeClr>
                </a:solidFill>
              </a:rPr>
              <a:t>Mutable vs Immutable</a:t>
            </a:r>
            <a:endParaRPr lang="en-US" i="1" dirty="0">
              <a:solidFill>
                <a:schemeClr val="bg1">
                  <a:lumMod val="85000"/>
                </a:schemeClr>
              </a:solidFill>
            </a:endParaRPr>
          </a:p>
        </p:txBody>
      </p:sp>
    </p:spTree>
    <p:extLst>
      <p:ext uri="{BB962C8B-B14F-4D97-AF65-F5344CB8AC3E}">
        <p14:creationId xmlns:p14="http://schemas.microsoft.com/office/powerpoint/2010/main" val="69511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5">
                                            <p:txEl>
                                              <p:pRg st="0" end="0"/>
                                            </p:txEl>
                                          </p:spTgt>
                                        </p:tgtEl>
                                        <p:attrNameLst>
                                          <p:attrName>style.color</p:attrName>
                                        </p:attrNameLst>
                                      </p:cBhvr>
                                      <p:to>
                                        <a:srgbClr val="FFFFFF"/>
                                      </p:to>
                                    </p:animClr>
                                  </p:childTnLst>
                                  <p:subTnLst>
                                    <p:set>
                                      <p:cBhvr override="childStyle">
                                        <p:cTn dur="1" fill="hold" display="0" masterRel="sameClick" afterEffect="1">
                                          <p:stCondLst>
                                            <p:cond evt="end" delay="0">
                                              <p:tn val="5"/>
                                            </p:cond>
                                          </p:stCondLst>
                                        </p:cTn>
                                        <p:tgtEl>
                                          <p:spTgt spid="5">
                                            <p:txEl>
                                              <p:pRg st="0" end="0"/>
                                            </p:txEl>
                                          </p:spTgt>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3" presetClass="emph" presetSubtype="2" fill="hold" grpId="0" nodeType="clickEffect">
                                  <p:stCondLst>
                                    <p:cond delay="0"/>
                                  </p:stCondLst>
                                  <p:childTnLst>
                                    <p:animClr clrSpc="rgb" dir="cw">
                                      <p:cBhvr override="childStyle">
                                        <p:cTn id="10" dur="2000" fill="hold"/>
                                        <p:tgtEl>
                                          <p:spTgt spid="6"/>
                                        </p:tgtEl>
                                        <p:attrNameLst>
                                          <p:attrName>style.color</p:attrName>
                                        </p:attrNameLst>
                                      </p:cBhvr>
                                      <p:to>
                                        <a:srgbClr val="FFFFFF"/>
                                      </p:to>
                                    </p:animClr>
                                  </p:childTnLst>
                                  <p:subTnLst>
                                    <p:set>
                                      <p:cBhvr override="childStyle">
                                        <p:cTn dur="1" fill="hold" display="0" masterRel="sameClick" afterEffect="1">
                                          <p:stCondLst>
                                            <p:cond evt="end" delay="0">
                                              <p:tn val="9"/>
                                            </p:cond>
                                          </p:stCondLst>
                                        </p:cTn>
                                        <p:tgtEl>
                                          <p:spTgt spid="6"/>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2000" fill="hold"/>
                                        <p:tgtEl>
                                          <p:spTgt spid="3">
                                            <p:txEl>
                                              <p:pRg st="0" end="0"/>
                                            </p:txEl>
                                          </p:spTgt>
                                        </p:tgtEl>
                                        <p:attrNameLst>
                                          <p:attrName>style.color</p:attrName>
                                        </p:attrNameLst>
                                      </p:cBhvr>
                                      <p:to>
                                        <a:schemeClr val="accent1"/>
                                      </p:to>
                                    </p:animClr>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nodeType="clickEffect">
                                  <p:stCondLst>
                                    <p:cond delay="0"/>
                                  </p:stCondLst>
                                  <p:childTnLst>
                                    <p:animClr clrSpc="rgb" dir="cw">
                                      <p:cBhvr override="childStyle">
                                        <p:cTn id="18" dur="2000" fill="hold"/>
                                        <p:tgtEl>
                                          <p:spTgt spid="8">
                                            <p:txEl>
                                              <p:pRg st="0" end="0"/>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endParaRPr lang="en-US" dirty="0"/>
          </a:p>
        </p:txBody>
      </p:sp>
      <p:sp>
        <p:nvSpPr>
          <p:cNvPr id="5" name="Content Placeholder 2"/>
          <p:cNvSpPr>
            <a:spLocks noGrp="1"/>
          </p:cNvSpPr>
          <p:nvPr>
            <p:ph idx="1"/>
          </p:nvPr>
        </p:nvSpPr>
        <p:spPr>
          <a:xfrm>
            <a:off x="395536" y="987574"/>
            <a:ext cx="8496944" cy="748680"/>
          </a:xfrm>
        </p:spPr>
        <p:txBody>
          <a:bodyPr/>
          <a:lstStyle/>
          <a:p>
            <a:pPr marL="342900" indent="-342900">
              <a:buFont typeface="Arial" charset="0"/>
              <a:buChar char="•"/>
            </a:pPr>
            <a:r>
              <a:rPr lang="en-US" dirty="0" smtClean="0"/>
              <a:t>Describe </a:t>
            </a:r>
            <a:r>
              <a:rPr lang="en-US" b="1" dirty="0" smtClean="0"/>
              <a:t>WHAT</a:t>
            </a:r>
            <a:r>
              <a:rPr lang="en-US" dirty="0" smtClean="0"/>
              <a:t> a program does</a:t>
            </a:r>
          </a:p>
          <a:p>
            <a:pPr marL="342900" indent="-342900">
              <a:buFont typeface="Arial" charset="0"/>
              <a:buChar char="•"/>
            </a:pPr>
            <a:r>
              <a:rPr lang="en-US" dirty="0" smtClean="0"/>
              <a:t>Not </a:t>
            </a:r>
            <a:r>
              <a:rPr lang="en-US" b="1" dirty="0" smtClean="0"/>
              <a:t>HOW</a:t>
            </a:r>
            <a:r>
              <a:rPr lang="en-US" dirty="0" smtClean="0"/>
              <a:t> to do it</a:t>
            </a:r>
            <a:endParaRPr lang="en-US" dirty="0"/>
          </a:p>
        </p:txBody>
      </p:sp>
      <p:pic>
        <p:nvPicPr>
          <p:cNvPr id="7" name="Picture 6"/>
          <p:cNvPicPr>
            <a:picLocks noChangeAspect="1"/>
          </p:cNvPicPr>
          <p:nvPr/>
        </p:nvPicPr>
        <p:blipFill>
          <a:blip r:embed="rId3"/>
          <a:stretch>
            <a:fillRect/>
          </a:stretch>
        </p:blipFill>
        <p:spPr>
          <a:xfrm>
            <a:off x="3923928" y="3003798"/>
            <a:ext cx="4214617" cy="1656184"/>
          </a:xfrm>
          <a:prstGeom prst="rect">
            <a:avLst/>
          </a:prstGeom>
        </p:spPr>
      </p:pic>
      <p:pic>
        <p:nvPicPr>
          <p:cNvPr id="6" name="Picture 5"/>
          <p:cNvPicPr>
            <a:picLocks noChangeAspect="1"/>
          </p:cNvPicPr>
          <p:nvPr/>
        </p:nvPicPr>
        <p:blipFill>
          <a:blip r:embed="rId4"/>
          <a:stretch>
            <a:fillRect/>
          </a:stretch>
        </p:blipFill>
        <p:spPr>
          <a:xfrm>
            <a:off x="899592" y="2157948"/>
            <a:ext cx="2896096" cy="407264"/>
          </a:xfrm>
          <a:prstGeom prst="rect">
            <a:avLst/>
          </a:prstGeom>
        </p:spPr>
      </p:pic>
      <p:sp>
        <p:nvSpPr>
          <p:cNvPr id="9" name="TextBox 8"/>
          <p:cNvSpPr txBox="1"/>
          <p:nvPr/>
        </p:nvSpPr>
        <p:spPr>
          <a:xfrm>
            <a:off x="4355976" y="2169971"/>
            <a:ext cx="1800200" cy="400110"/>
          </a:xfrm>
          <a:prstGeom prst="rect">
            <a:avLst/>
          </a:prstGeom>
          <a:noFill/>
        </p:spPr>
        <p:txBody>
          <a:bodyPr wrap="square" rtlCol="0">
            <a:spAutoFit/>
          </a:bodyPr>
          <a:lstStyle/>
          <a:p>
            <a:r>
              <a:rPr lang="en-US" sz="2000" dirty="0" smtClean="0">
                <a:solidFill>
                  <a:schemeClr val="bg1">
                    <a:lumMod val="95000"/>
                  </a:schemeClr>
                </a:solidFill>
              </a:rPr>
              <a:t>Unix pipeline</a:t>
            </a:r>
            <a:endParaRPr lang="en-US" sz="2000" dirty="0">
              <a:solidFill>
                <a:schemeClr val="bg1">
                  <a:lumMod val="95000"/>
                </a:schemeClr>
              </a:solidFill>
            </a:endParaRPr>
          </a:p>
        </p:txBody>
      </p:sp>
      <p:sp>
        <p:nvSpPr>
          <p:cNvPr id="10" name="TextBox 9"/>
          <p:cNvSpPr txBox="1"/>
          <p:nvPr/>
        </p:nvSpPr>
        <p:spPr>
          <a:xfrm>
            <a:off x="2713112" y="3570280"/>
            <a:ext cx="1081915" cy="523220"/>
          </a:xfrm>
          <a:prstGeom prst="rect">
            <a:avLst/>
          </a:prstGeom>
          <a:noFill/>
        </p:spPr>
        <p:txBody>
          <a:bodyPr wrap="square" rtlCol="0">
            <a:spAutoFit/>
          </a:bodyPr>
          <a:lstStyle/>
          <a:p>
            <a:r>
              <a:rPr lang="en-US" sz="2800" dirty="0" smtClean="0">
                <a:solidFill>
                  <a:schemeClr val="bg1">
                    <a:lumMod val="95000"/>
                  </a:schemeClr>
                </a:solidFill>
              </a:rPr>
              <a:t>SQL</a:t>
            </a:r>
            <a:endParaRPr lang="en-US" sz="2800" dirty="0">
              <a:solidFill>
                <a:schemeClr val="bg1">
                  <a:lumMod val="95000"/>
                </a:schemeClr>
              </a:solidFill>
            </a:endParaRPr>
          </a:p>
        </p:txBody>
      </p:sp>
    </p:spTree>
    <p:extLst>
      <p:ext uri="{BB962C8B-B14F-4D97-AF65-F5344CB8AC3E}">
        <p14:creationId xmlns:p14="http://schemas.microsoft.com/office/powerpoint/2010/main" val="17807468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Declarative</a:t>
            </a:r>
            <a:r>
              <a:rPr lang="en-US" baseline="-25000" dirty="0" smtClean="0"/>
              <a:t>2</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Using PRamda Functional PHP Library</a:t>
            </a:r>
            <a:endParaRPr lang="en-US" dirty="0"/>
          </a:p>
        </p:txBody>
      </p:sp>
      <p:sp>
        <p:nvSpPr>
          <p:cNvPr id="12" name="Rectangle 11"/>
          <p:cNvSpPr/>
          <p:nvPr/>
        </p:nvSpPr>
        <p:spPr>
          <a:xfrm>
            <a:off x="5221131" y="4515966"/>
            <a:ext cx="3922869" cy="369332"/>
          </a:xfrm>
          <a:prstGeom prst="rect">
            <a:avLst/>
          </a:prstGeom>
        </p:spPr>
        <p:txBody>
          <a:bodyPr wrap="none">
            <a:spAutoFit/>
          </a:bodyPr>
          <a:lstStyle/>
          <a:p>
            <a:r>
              <a:rPr lang="en-US" dirty="0" smtClean="0">
                <a:solidFill>
                  <a:srgbClr val="FFFF00"/>
                </a:solidFill>
              </a:rPr>
              <a:t>https://github.com/kapolos/pramda</a:t>
            </a:r>
            <a:endParaRPr lang="en-US" dirty="0">
              <a:solidFill>
                <a:srgbClr val="FFFF00"/>
              </a:solidFill>
            </a:endParaRPr>
          </a:p>
        </p:txBody>
      </p:sp>
      <p:pic>
        <p:nvPicPr>
          <p:cNvPr id="15" name="Picture 14"/>
          <p:cNvPicPr>
            <a:picLocks noChangeAspect="1"/>
          </p:cNvPicPr>
          <p:nvPr/>
        </p:nvPicPr>
        <p:blipFill>
          <a:blip r:embed="rId3"/>
          <a:stretch>
            <a:fillRect/>
          </a:stretch>
        </p:blipFill>
        <p:spPr>
          <a:xfrm>
            <a:off x="1259632" y="1923678"/>
            <a:ext cx="6425530" cy="1922435"/>
          </a:xfrm>
          <a:prstGeom prst="rect">
            <a:avLst/>
          </a:prstGeom>
        </p:spPr>
      </p:pic>
    </p:spTree>
    <p:extLst>
      <p:ext uri="{BB962C8B-B14F-4D97-AF65-F5344CB8AC3E}">
        <p14:creationId xmlns:p14="http://schemas.microsoft.com/office/powerpoint/2010/main" val="21098669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Expressions</a:t>
            </a:r>
            <a:endParaRPr lang="en-US" dirty="0"/>
          </a:p>
        </p:txBody>
      </p:sp>
      <p:sp>
        <p:nvSpPr>
          <p:cNvPr id="11" name="Content Placeholder 2"/>
          <p:cNvSpPr>
            <a:spLocks noGrp="1"/>
          </p:cNvSpPr>
          <p:nvPr>
            <p:ph idx="1"/>
          </p:nvPr>
        </p:nvSpPr>
        <p:spPr>
          <a:xfrm>
            <a:off x="395536" y="987574"/>
            <a:ext cx="8496944" cy="460648"/>
          </a:xfrm>
        </p:spPr>
        <p:txBody>
          <a:bodyPr/>
          <a:lstStyle/>
          <a:p>
            <a:r>
              <a:rPr lang="en-US" dirty="0" smtClean="0"/>
              <a:t>Arrow functions RFC under discussion</a:t>
            </a:r>
            <a:endParaRPr lang="en-US" dirty="0"/>
          </a:p>
        </p:txBody>
      </p:sp>
      <p:sp>
        <p:nvSpPr>
          <p:cNvPr id="12" name="Rectangle 11"/>
          <p:cNvSpPr/>
          <p:nvPr/>
        </p:nvSpPr>
        <p:spPr>
          <a:xfrm>
            <a:off x="4716016" y="4587974"/>
            <a:ext cx="4289764" cy="369332"/>
          </a:xfrm>
          <a:prstGeom prst="rect">
            <a:avLst/>
          </a:prstGeom>
        </p:spPr>
        <p:txBody>
          <a:bodyPr wrap="none">
            <a:spAutoFit/>
          </a:bodyPr>
          <a:lstStyle/>
          <a:p>
            <a:r>
              <a:rPr lang="en-US" dirty="0">
                <a:solidFill>
                  <a:srgbClr val="FFFF00"/>
                </a:solidFill>
              </a:rPr>
              <a:t>https://</a:t>
            </a:r>
            <a:r>
              <a:rPr lang="en-US" dirty="0" err="1">
                <a:solidFill>
                  <a:srgbClr val="FFFF00"/>
                </a:solidFill>
              </a:rPr>
              <a:t>wiki.php.net</a:t>
            </a:r>
            <a:r>
              <a:rPr lang="en-US" dirty="0">
                <a:solidFill>
                  <a:srgbClr val="FFFF00"/>
                </a:solidFill>
              </a:rPr>
              <a:t>/</a:t>
            </a:r>
            <a:r>
              <a:rPr lang="en-US" dirty="0" err="1">
                <a:solidFill>
                  <a:srgbClr val="FFFF00"/>
                </a:solidFill>
              </a:rPr>
              <a:t>rfc</a:t>
            </a:r>
            <a:r>
              <a:rPr lang="en-US" dirty="0">
                <a:solidFill>
                  <a:srgbClr val="FFFF00"/>
                </a:solidFill>
              </a:rPr>
              <a:t>/</a:t>
            </a:r>
            <a:r>
              <a:rPr lang="en-US" dirty="0" err="1">
                <a:solidFill>
                  <a:srgbClr val="FFFF00"/>
                </a:solidFill>
              </a:rPr>
              <a:t>arrow_functions</a:t>
            </a:r>
            <a:endParaRPr lang="en-US" dirty="0">
              <a:solidFill>
                <a:srgbClr val="FFFF00"/>
              </a:solidFill>
            </a:endParaRPr>
          </a:p>
        </p:txBody>
      </p:sp>
      <p:pic>
        <p:nvPicPr>
          <p:cNvPr id="3" name="Picture 2"/>
          <p:cNvPicPr>
            <a:picLocks noChangeAspect="1"/>
          </p:cNvPicPr>
          <p:nvPr/>
        </p:nvPicPr>
        <p:blipFill>
          <a:blip r:embed="rId3"/>
          <a:stretch>
            <a:fillRect/>
          </a:stretch>
        </p:blipFill>
        <p:spPr>
          <a:xfrm>
            <a:off x="1827312" y="1923678"/>
            <a:ext cx="5489377" cy="1906178"/>
          </a:xfrm>
          <a:prstGeom prst="rect">
            <a:avLst/>
          </a:prstGeom>
        </p:spPr>
      </p:pic>
      <p:cxnSp>
        <p:nvCxnSpPr>
          <p:cNvPr id="8" name="Straight Arrow Connector 7"/>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55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smtClean="0">
                <a:solidFill>
                  <a:schemeClr val="accent2"/>
                </a:solidFill>
              </a:rPr>
              <a:t>Function composition</a:t>
            </a:r>
            <a:br>
              <a:rPr lang="en-US" smtClean="0">
                <a:solidFill>
                  <a:schemeClr val="accent2"/>
                </a:solidFill>
              </a:rPr>
            </a:br>
            <a:r>
              <a:rPr lang="en-US" smtClean="0">
                <a:solidFill>
                  <a:schemeClr val="accent2"/>
                </a:solidFill>
              </a:rPr>
              <a:t>Declarative style + modularity</a:t>
            </a:r>
            <a:endParaRPr lang="en-US" i="1">
              <a:solidFill>
                <a:schemeClr val="accent2"/>
              </a:solidFill>
            </a:endParaRPr>
          </a:p>
        </p:txBody>
      </p:sp>
    </p:spTree>
    <p:extLst>
      <p:ext uri="{BB962C8B-B14F-4D97-AF65-F5344CB8AC3E}">
        <p14:creationId xmlns:p14="http://schemas.microsoft.com/office/powerpoint/2010/main" val="138763793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endParaRPr lang="en-US"/>
          </a:p>
        </p:txBody>
      </p:sp>
      <p:sp>
        <p:nvSpPr>
          <p:cNvPr id="3" name="Content Placeholder 2"/>
          <p:cNvSpPr>
            <a:spLocks noGrp="1"/>
          </p:cNvSpPr>
          <p:nvPr>
            <p:ph idx="1"/>
          </p:nvPr>
        </p:nvSpPr>
        <p:spPr>
          <a:xfrm>
            <a:off x="395536" y="1131590"/>
            <a:ext cx="8496944" cy="1440160"/>
          </a:xfrm>
        </p:spPr>
        <p:txBody>
          <a:bodyPr/>
          <a:lstStyle/>
          <a:p>
            <a:r>
              <a:rPr lang="en-US" dirty="0" smtClean="0"/>
              <a:t>The composition of functions f and g is </a:t>
            </a:r>
            <a:r>
              <a:rPr lang="en-US" i="1" dirty="0" smtClean="0"/>
              <a:t>another function</a:t>
            </a:r>
            <a:r>
              <a:rPr lang="en-US" dirty="0" smtClean="0"/>
              <a:t> that takes the result of </a:t>
            </a:r>
            <a:r>
              <a:rPr lang="en-US" i="1" dirty="0" smtClean="0"/>
              <a:t>g</a:t>
            </a:r>
            <a:r>
              <a:rPr lang="en-US" dirty="0" smtClean="0"/>
              <a:t> </a:t>
            </a:r>
            <a:r>
              <a:rPr lang="en-US" dirty="0" smtClean="0"/>
              <a:t>and pass </a:t>
            </a:r>
            <a:r>
              <a:rPr lang="en-US" dirty="0" smtClean="0"/>
              <a:t>it to </a:t>
            </a:r>
            <a:r>
              <a:rPr lang="en-US" i="1" dirty="0" smtClean="0"/>
              <a:t>f</a:t>
            </a:r>
            <a:r>
              <a:rPr lang="en-US" dirty="0" smtClean="0"/>
              <a:t>:</a:t>
            </a:r>
          </a:p>
          <a:p>
            <a:endParaRPr lang="en-US" dirty="0" smtClean="0"/>
          </a:p>
          <a:p>
            <a:pPr algn="ctr"/>
            <a:r>
              <a:rPr lang="en-US" i="1" dirty="0" smtClean="0"/>
              <a:t>f </a:t>
            </a:r>
            <a:r>
              <a:rPr lang="en-US" i="1" baseline="-25000" dirty="0" smtClean="0"/>
              <a:t>o</a:t>
            </a:r>
            <a:r>
              <a:rPr lang="en-US" i="1" dirty="0" smtClean="0"/>
              <a:t> g = f( g(x) )</a:t>
            </a:r>
            <a:endParaRPr lang="en-US" i="1" dirty="0"/>
          </a:p>
        </p:txBody>
      </p:sp>
      <p:grpSp>
        <p:nvGrpSpPr>
          <p:cNvPr id="16" name="Group 15"/>
          <p:cNvGrpSpPr/>
          <p:nvPr/>
        </p:nvGrpSpPr>
        <p:grpSpPr>
          <a:xfrm>
            <a:off x="1559281" y="3148506"/>
            <a:ext cx="6025438" cy="863404"/>
            <a:chOff x="1219371" y="3054399"/>
            <a:chExt cx="6025438" cy="863404"/>
          </a:xfrm>
        </p:grpSpPr>
        <p:sp>
          <p:nvSpPr>
            <p:cNvPr id="5" name="Rectangle 4"/>
            <p:cNvSpPr/>
            <p:nvPr/>
          </p:nvSpPr>
          <p:spPr>
            <a:xfrm rot="10800000">
              <a:off x="3136098"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ight Arrow 5"/>
            <p:cNvSpPr/>
            <p:nvPr/>
          </p:nvSpPr>
          <p:spPr>
            <a:xfrm rot="10800000">
              <a:off x="2704049"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7" name="TextBox 6"/>
            <p:cNvSpPr txBox="1"/>
            <p:nvPr/>
          </p:nvSpPr>
          <p:spPr>
            <a:xfrm>
              <a:off x="3438943" y="3513840"/>
              <a:ext cx="258404" cy="369332"/>
            </a:xfrm>
            <a:prstGeom prst="rect">
              <a:avLst/>
            </a:prstGeom>
            <a:noFill/>
          </p:spPr>
          <p:txBody>
            <a:bodyPr wrap="none" rtlCol="0">
              <a:spAutoFit/>
            </a:bodyPr>
            <a:lstStyle/>
            <a:p>
              <a:r>
                <a:rPr lang="en-US" smtClean="0">
                  <a:solidFill>
                    <a:schemeClr val="bg1"/>
                  </a:solidFill>
                </a:rPr>
                <a:t>f</a:t>
              </a:r>
              <a:endParaRPr lang="en-US">
                <a:solidFill>
                  <a:schemeClr val="bg1"/>
                </a:solidFill>
              </a:endParaRPr>
            </a:p>
          </p:txBody>
        </p:sp>
        <p:sp>
          <p:nvSpPr>
            <p:cNvPr id="8" name="Rectangle 7"/>
            <p:cNvSpPr/>
            <p:nvPr/>
          </p:nvSpPr>
          <p:spPr>
            <a:xfrm rot="10800000">
              <a:off x="5152322" y="3479208"/>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10800000">
              <a:off x="4720273" y="3519827"/>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a:solidFill>
                  <a:schemeClr val="tx1"/>
                </a:solidFill>
              </a:endParaRPr>
            </a:p>
          </p:txBody>
        </p:sp>
        <p:sp>
          <p:nvSpPr>
            <p:cNvPr id="10" name="TextBox 9"/>
            <p:cNvSpPr txBox="1"/>
            <p:nvPr/>
          </p:nvSpPr>
          <p:spPr>
            <a:xfrm>
              <a:off x="5455167" y="3513840"/>
              <a:ext cx="324128" cy="369332"/>
            </a:xfrm>
            <a:prstGeom prst="rect">
              <a:avLst/>
            </a:prstGeom>
            <a:noFill/>
          </p:spPr>
          <p:txBody>
            <a:bodyPr wrap="none" rtlCol="0">
              <a:spAutoFit/>
            </a:bodyPr>
            <a:lstStyle/>
            <a:p>
              <a:r>
                <a:rPr lang="en-US" smtClean="0">
                  <a:solidFill>
                    <a:schemeClr val="bg1"/>
                  </a:solidFill>
                </a:rPr>
                <a:t>g</a:t>
              </a:r>
              <a:endParaRPr lang="en-US">
                <a:solidFill>
                  <a:schemeClr val="bg1"/>
                </a:solidFill>
              </a:endParaRPr>
            </a:p>
          </p:txBody>
        </p:sp>
        <p:sp>
          <p:nvSpPr>
            <p:cNvPr id="11" name="TextBox 10"/>
            <p:cNvSpPr txBox="1"/>
            <p:nvPr/>
          </p:nvSpPr>
          <p:spPr>
            <a:xfrm>
              <a:off x="6228184" y="3507854"/>
              <a:ext cx="1016625" cy="369332"/>
            </a:xfrm>
            <a:prstGeom prst="rect">
              <a:avLst/>
            </a:prstGeom>
            <a:noFill/>
          </p:spPr>
          <p:txBody>
            <a:bodyPr wrap="none" rtlCol="0">
              <a:spAutoFit/>
            </a:bodyPr>
            <a:lstStyle/>
            <a:p>
              <a:r>
                <a:rPr lang="en-US" smtClean="0">
                  <a:solidFill>
                    <a:schemeClr val="bg1"/>
                  </a:solidFill>
                </a:rPr>
                <a:t>Input: A</a:t>
              </a:r>
              <a:endParaRPr lang="en-US">
                <a:solidFill>
                  <a:schemeClr val="bg1"/>
                </a:solidFill>
              </a:endParaRPr>
            </a:p>
          </p:txBody>
        </p:sp>
        <p:sp>
          <p:nvSpPr>
            <p:cNvPr id="12" name="TextBox 11"/>
            <p:cNvSpPr txBox="1"/>
            <p:nvPr/>
          </p:nvSpPr>
          <p:spPr>
            <a:xfrm>
              <a:off x="1219371" y="3513840"/>
              <a:ext cx="1212191" cy="369332"/>
            </a:xfrm>
            <a:prstGeom prst="rect">
              <a:avLst/>
            </a:prstGeom>
            <a:noFill/>
          </p:spPr>
          <p:txBody>
            <a:bodyPr wrap="none" rtlCol="0">
              <a:spAutoFit/>
            </a:bodyPr>
            <a:lstStyle/>
            <a:p>
              <a:r>
                <a:rPr lang="en-US" dirty="0" smtClean="0">
                  <a:solidFill>
                    <a:schemeClr val="bg1"/>
                  </a:solidFill>
                </a:rPr>
                <a:t>Output: C</a:t>
              </a:r>
              <a:endParaRPr lang="en-US" dirty="0">
                <a:solidFill>
                  <a:schemeClr val="bg1"/>
                </a:solidFill>
              </a:endParaRPr>
            </a:p>
          </p:txBody>
        </p:sp>
        <p:sp>
          <p:nvSpPr>
            <p:cNvPr id="13" name="TextBox 12"/>
            <p:cNvSpPr txBox="1"/>
            <p:nvPr/>
          </p:nvSpPr>
          <p:spPr>
            <a:xfrm>
              <a:off x="5152321" y="3054399"/>
              <a:ext cx="891591" cy="369332"/>
            </a:xfrm>
            <a:prstGeom prst="rect">
              <a:avLst/>
            </a:prstGeom>
            <a:noFill/>
          </p:spPr>
          <p:txBody>
            <a:bodyPr wrap="none" rtlCol="0">
              <a:spAutoFit/>
            </a:bodyPr>
            <a:lstStyle/>
            <a:p>
              <a:r>
                <a:rPr lang="en-US" smtClean="0">
                  <a:solidFill>
                    <a:schemeClr val="bg1"/>
                  </a:solidFill>
                </a:rPr>
                <a:t>A -&gt; B</a:t>
              </a:r>
              <a:endParaRPr lang="en-US">
                <a:solidFill>
                  <a:schemeClr val="bg1"/>
                </a:solidFill>
              </a:endParaRPr>
            </a:p>
          </p:txBody>
        </p:sp>
        <p:sp>
          <p:nvSpPr>
            <p:cNvPr id="14" name="TextBox 13"/>
            <p:cNvSpPr txBox="1"/>
            <p:nvPr/>
          </p:nvSpPr>
          <p:spPr>
            <a:xfrm>
              <a:off x="3122349" y="3054399"/>
              <a:ext cx="885179" cy="369332"/>
            </a:xfrm>
            <a:prstGeom prst="rect">
              <a:avLst/>
            </a:prstGeom>
            <a:noFill/>
          </p:spPr>
          <p:txBody>
            <a:bodyPr wrap="none" rtlCol="0">
              <a:spAutoFit/>
            </a:bodyPr>
            <a:lstStyle/>
            <a:p>
              <a:r>
                <a:rPr lang="en-US" smtClean="0">
                  <a:solidFill>
                    <a:schemeClr val="bg1"/>
                  </a:solidFill>
                </a:rPr>
                <a:t>B -&gt; C</a:t>
              </a:r>
              <a:endParaRPr lang="en-US">
                <a:solidFill>
                  <a:schemeClr val="bg1"/>
                </a:solidFill>
              </a:endParaRPr>
            </a:p>
          </p:txBody>
        </p:sp>
        <p:sp>
          <p:nvSpPr>
            <p:cNvPr id="15" name="TextBox 14"/>
            <p:cNvSpPr txBox="1"/>
            <p:nvPr/>
          </p:nvSpPr>
          <p:spPr>
            <a:xfrm>
              <a:off x="4200574" y="3519827"/>
              <a:ext cx="319318" cy="369332"/>
            </a:xfrm>
            <a:prstGeom prst="rect">
              <a:avLst/>
            </a:prstGeom>
            <a:noFill/>
          </p:spPr>
          <p:txBody>
            <a:bodyPr wrap="none" rtlCol="0">
              <a:spAutoFit/>
            </a:bodyPr>
            <a:lstStyle/>
            <a:p>
              <a:r>
                <a:rPr lang="en-US" smtClean="0">
                  <a:solidFill>
                    <a:schemeClr val="bg1"/>
                  </a:solidFill>
                </a:rPr>
                <a:t>B</a:t>
              </a:r>
              <a:endParaRPr lang="en-US">
                <a:solidFill>
                  <a:schemeClr val="bg1"/>
                </a:solidFill>
              </a:endParaRPr>
            </a:p>
          </p:txBody>
        </p:sp>
      </p:grpSp>
    </p:spTree>
    <p:extLst>
      <p:ext uri="{BB962C8B-B14F-4D97-AF65-F5344CB8AC3E}">
        <p14:creationId xmlns:p14="http://schemas.microsoft.com/office/powerpoint/2010/main" val="10411422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2</a:t>
            </a:r>
            <a:endParaRPr lang="en-US"/>
          </a:p>
        </p:txBody>
      </p:sp>
      <p:sp>
        <p:nvSpPr>
          <p:cNvPr id="4" name="Content Placeholder 3"/>
          <p:cNvSpPr>
            <a:spLocks noGrp="1"/>
          </p:cNvSpPr>
          <p:nvPr>
            <p:ph idx="1"/>
          </p:nvPr>
        </p:nvSpPr>
        <p:spPr>
          <a:xfrm>
            <a:off x="395536" y="843558"/>
            <a:ext cx="8496944" cy="460648"/>
          </a:xfrm>
        </p:spPr>
        <p:txBody>
          <a:bodyPr/>
          <a:lstStyle/>
          <a:p>
            <a:r>
              <a:rPr lang="en-US" smtClean="0"/>
              <a:t>Examples:</a:t>
            </a:r>
            <a:endParaRPr lang="en-US"/>
          </a:p>
        </p:txBody>
      </p:sp>
      <p:pic>
        <p:nvPicPr>
          <p:cNvPr id="6" name="Picture 5"/>
          <p:cNvPicPr>
            <a:picLocks noChangeAspect="1"/>
          </p:cNvPicPr>
          <p:nvPr/>
        </p:nvPicPr>
        <p:blipFill>
          <a:blip r:embed="rId2"/>
          <a:stretch>
            <a:fillRect/>
          </a:stretch>
        </p:blipFill>
        <p:spPr>
          <a:xfrm>
            <a:off x="774340" y="1563638"/>
            <a:ext cx="7884368" cy="983113"/>
          </a:xfrm>
          <a:prstGeom prst="rect">
            <a:avLst/>
          </a:prstGeom>
        </p:spPr>
      </p:pic>
      <p:pic>
        <p:nvPicPr>
          <p:cNvPr id="10" name="Picture 9"/>
          <p:cNvPicPr>
            <a:picLocks noChangeAspect="1"/>
          </p:cNvPicPr>
          <p:nvPr/>
        </p:nvPicPr>
        <p:blipFill>
          <a:blip r:embed="rId3"/>
          <a:stretch>
            <a:fillRect/>
          </a:stretch>
        </p:blipFill>
        <p:spPr>
          <a:xfrm>
            <a:off x="774340" y="3219822"/>
            <a:ext cx="7271792" cy="794476"/>
          </a:xfrm>
          <a:prstGeom prst="rect">
            <a:avLst/>
          </a:prstGeom>
        </p:spPr>
      </p:pic>
    </p:spTree>
    <p:extLst>
      <p:ext uri="{BB962C8B-B14F-4D97-AF65-F5344CB8AC3E}">
        <p14:creationId xmlns:p14="http://schemas.microsoft.com/office/powerpoint/2010/main" val="10912584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Function composition</a:t>
            </a:r>
            <a:r>
              <a:rPr lang="en-US" baseline="-25000" smtClean="0"/>
              <a:t>3</a:t>
            </a:r>
            <a:endParaRPr lang="en-US"/>
          </a:p>
        </p:txBody>
      </p:sp>
      <p:sp>
        <p:nvSpPr>
          <p:cNvPr id="4" name="Content Placeholder 3"/>
          <p:cNvSpPr>
            <a:spLocks noGrp="1"/>
          </p:cNvSpPr>
          <p:nvPr>
            <p:ph idx="1"/>
          </p:nvPr>
        </p:nvSpPr>
        <p:spPr/>
        <p:txBody>
          <a:bodyPr/>
          <a:lstStyle/>
          <a:p>
            <a:r>
              <a:rPr lang="en-US" dirty="0" smtClean="0"/>
              <a:t>It’s just the inverse </a:t>
            </a:r>
            <a:r>
              <a:rPr lang="en-US" dirty="0" smtClean="0"/>
              <a:t>of </a:t>
            </a:r>
            <a:r>
              <a:rPr lang="en-US" dirty="0" smtClean="0"/>
              <a:t>PIPE!</a:t>
            </a:r>
            <a:endParaRPr lang="en-US" dirty="0"/>
          </a:p>
        </p:txBody>
      </p:sp>
      <p:pic>
        <p:nvPicPr>
          <p:cNvPr id="5" name="Picture 4"/>
          <p:cNvPicPr>
            <a:picLocks noChangeAspect="1"/>
          </p:cNvPicPr>
          <p:nvPr/>
        </p:nvPicPr>
        <p:blipFill>
          <a:blip r:embed="rId3"/>
          <a:stretch>
            <a:fillRect/>
          </a:stretch>
        </p:blipFill>
        <p:spPr>
          <a:xfrm>
            <a:off x="1415430" y="2211710"/>
            <a:ext cx="6313140" cy="1872705"/>
          </a:xfrm>
          <a:prstGeom prst="rect">
            <a:avLst/>
          </a:prstGeom>
        </p:spPr>
      </p:pic>
      <p:cxnSp>
        <p:nvCxnSpPr>
          <p:cNvPr id="6" name="Straight Arrow Connector 5"/>
          <p:cNvCxnSpPr/>
          <p:nvPr/>
        </p:nvCxnSpPr>
        <p:spPr>
          <a:xfrm rot="12600000">
            <a:off x="3631420" y="408441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3"/>
          <p:cNvSpPr>
            <a:spLocks noGrp="1"/>
          </p:cNvSpPr>
          <p:nvPr>
            <p:ph idx="1"/>
          </p:nvPr>
        </p:nvSpPr>
        <p:spPr>
          <a:xfrm>
            <a:off x="4674122" y="4336443"/>
            <a:ext cx="2952328" cy="460648"/>
          </a:xfrm>
        </p:spPr>
        <p:txBody>
          <a:bodyPr/>
          <a:lstStyle/>
          <a:p>
            <a:r>
              <a:rPr lang="en-US" smtClean="0"/>
              <a:t>Point-free style!</a:t>
            </a:r>
            <a:endParaRPr lang="en-US"/>
          </a:p>
        </p:txBody>
      </p:sp>
    </p:spTree>
    <p:extLst>
      <p:ext uri="{BB962C8B-B14F-4D97-AF65-F5344CB8AC3E}">
        <p14:creationId xmlns:p14="http://schemas.microsoft.com/office/powerpoint/2010/main" val="169902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endParaRPr lang="en-US" dirty="0"/>
          </a:p>
        </p:txBody>
      </p:sp>
      <p:sp>
        <p:nvSpPr>
          <p:cNvPr id="3" name="Content Placeholder 2"/>
          <p:cNvSpPr>
            <a:spLocks noGrp="1"/>
          </p:cNvSpPr>
          <p:nvPr>
            <p:ph idx="1"/>
          </p:nvPr>
        </p:nvSpPr>
        <p:spPr>
          <a:xfrm>
            <a:off x="395536" y="1131589"/>
            <a:ext cx="8496944" cy="1368153"/>
          </a:xfrm>
        </p:spPr>
        <p:txBody>
          <a:bodyPr/>
          <a:lstStyle/>
          <a:p>
            <a:pPr marL="342900" indent="-342900">
              <a:buFont typeface="Arial" charset="0"/>
              <a:buChar char="•"/>
            </a:pPr>
            <a:r>
              <a:rPr lang="en-US" dirty="0" smtClean="0"/>
              <a:t>Composition requires we use single argument functions</a:t>
            </a:r>
          </a:p>
          <a:p>
            <a:pPr marL="342900" indent="-342900">
              <a:buFont typeface="Arial" charset="0"/>
              <a:buChar char="•"/>
            </a:pPr>
            <a:r>
              <a:rPr lang="en-US" dirty="0" smtClean="0"/>
              <a:t>Partially evaluate a function as a sequence of steps providing one </a:t>
            </a:r>
          </a:p>
          <a:p>
            <a:r>
              <a:rPr lang="en-US" dirty="0" smtClean="0"/>
              <a:t>    argument at a time</a:t>
            </a:r>
          </a:p>
          <a:p>
            <a:pPr marL="342900" indent="-342900">
              <a:buFont typeface="Arial" charset="0"/>
              <a:buChar char="•"/>
            </a:pPr>
            <a:r>
              <a:rPr lang="en-US" dirty="0" smtClean="0"/>
              <a:t>PHP uses eager function evaluation</a:t>
            </a:r>
          </a:p>
          <a:p>
            <a:pPr marL="342900" indent="-342900">
              <a:buFont typeface="Arial" charset="0"/>
              <a:buChar char="•"/>
            </a:pPr>
            <a:endParaRPr lang="en-US" dirty="0"/>
          </a:p>
        </p:txBody>
      </p:sp>
      <p:sp>
        <p:nvSpPr>
          <p:cNvPr id="5" name="Content Placeholder 2"/>
          <p:cNvSpPr txBox="1">
            <a:spLocks/>
          </p:cNvSpPr>
          <p:nvPr/>
        </p:nvSpPr>
        <p:spPr>
          <a:xfrm>
            <a:off x="457200" y="2532236"/>
            <a:ext cx="8229600" cy="759594"/>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solidFill>
                  <a:schemeClr val="accent6"/>
                </a:solidFill>
                <a:latin typeface="Comic Sans MS"/>
                <a:cs typeface="Comic Sans MS"/>
              </a:rPr>
              <a:t>         </a:t>
            </a:r>
            <a:r>
              <a:rPr lang="en-US" dirty="0" smtClean="0">
                <a:solidFill>
                  <a:schemeClr val="accent6"/>
                </a:solidFill>
                <a:latin typeface="Menlo" charset="0"/>
                <a:ea typeface="Menlo" charset="0"/>
                <a:cs typeface="Menlo" charset="0"/>
              </a:rPr>
              <a:t>function </a:t>
            </a:r>
            <a:r>
              <a:rPr lang="en-US" dirty="0">
                <a:solidFill>
                  <a:schemeClr val="bg1"/>
                </a:solidFill>
                <a:latin typeface="Menlo" charset="0"/>
                <a:ea typeface="Menlo" charset="0"/>
                <a:cs typeface="Menlo" charset="0"/>
              </a:rPr>
              <a:t>f(a, </a:t>
            </a:r>
            <a:r>
              <a:rPr lang="en-US" dirty="0" smtClean="0">
                <a:solidFill>
                  <a:schemeClr val="bg1"/>
                </a:solidFill>
                <a:latin typeface="Menlo" charset="0"/>
                <a:ea typeface="Menlo" charset="0"/>
                <a:cs typeface="Menlo" charset="0"/>
              </a:rPr>
              <a:t>b) </a:t>
            </a:r>
            <a:r>
              <a:rPr lang="en-US" dirty="0">
                <a:solidFill>
                  <a:schemeClr val="bg1"/>
                </a:solidFill>
                <a:latin typeface="Menlo" charset="0"/>
                <a:ea typeface="Menlo" charset="0"/>
                <a:cs typeface="Menlo" charset="0"/>
              </a:rPr>
              <a:t>{ … }</a:t>
            </a:r>
          </a:p>
          <a:p>
            <a:pPr marL="0" indent="0">
              <a:buFont typeface="Arial"/>
              <a:buNone/>
            </a:pPr>
            <a:endParaRPr lang="en-US" dirty="0">
              <a:solidFill>
                <a:srgbClr val="000000"/>
              </a:solidFill>
              <a:latin typeface="Comic Sans MS"/>
              <a:cs typeface="Comic Sans MS"/>
            </a:endParaRPr>
          </a:p>
        </p:txBody>
      </p:sp>
      <p:sp>
        <p:nvSpPr>
          <p:cNvPr id="6" name="Rectangle 5"/>
          <p:cNvSpPr/>
          <p:nvPr/>
        </p:nvSpPr>
        <p:spPr>
          <a:xfrm>
            <a:off x="1283397"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t>f</a:t>
            </a:r>
            <a:endParaRPr lang="en-US" sz="2800" dirty="0"/>
          </a:p>
        </p:txBody>
      </p:sp>
      <p:sp>
        <p:nvSpPr>
          <p:cNvPr id="7" name="Rectangle 6"/>
          <p:cNvSpPr/>
          <p:nvPr/>
        </p:nvSpPr>
        <p:spPr>
          <a:xfrm>
            <a:off x="2298076" y="3832731"/>
            <a:ext cx="603355" cy="62308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a</a:t>
            </a:r>
          </a:p>
        </p:txBody>
      </p:sp>
      <p:cxnSp>
        <p:nvCxnSpPr>
          <p:cNvPr id="8" name="Straight Arrow Connector 7"/>
          <p:cNvCxnSpPr/>
          <p:nvPr/>
        </p:nvCxnSpPr>
        <p:spPr>
          <a:xfrm>
            <a:off x="3200795" y="4144275"/>
            <a:ext cx="435101" cy="0"/>
          </a:xfrm>
          <a:prstGeom prst="straightConnector1">
            <a:avLst/>
          </a:prstGeom>
          <a:ln>
            <a:solidFill>
              <a:schemeClr val="bg1">
                <a:lumMod val="95000"/>
              </a:schemeClr>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63688" y="3363838"/>
            <a:ext cx="1565433" cy="369332"/>
          </a:xfrm>
          <a:prstGeom prst="rect">
            <a:avLst/>
          </a:prstGeom>
          <a:noFill/>
        </p:spPr>
        <p:txBody>
          <a:bodyPr wrap="square" rtlCol="0">
            <a:spAutoFit/>
          </a:bodyPr>
          <a:lstStyle/>
          <a:p>
            <a:pPr algn="ctr"/>
            <a:r>
              <a:rPr lang="en-US" dirty="0"/>
              <a:t>e</a:t>
            </a:r>
            <a:r>
              <a:rPr lang="en-US" dirty="0" smtClean="0"/>
              <a:t>valuating:</a:t>
            </a:r>
            <a:endParaRPr lang="en-US" dirty="0"/>
          </a:p>
        </p:txBody>
      </p:sp>
      <p:sp>
        <p:nvSpPr>
          <p:cNvPr id="11" name="TextBox 10"/>
          <p:cNvSpPr txBox="1"/>
          <p:nvPr/>
        </p:nvSpPr>
        <p:spPr>
          <a:xfrm>
            <a:off x="5072452" y="3363838"/>
            <a:ext cx="1210877" cy="369332"/>
          </a:xfrm>
          <a:prstGeom prst="rect">
            <a:avLst/>
          </a:prstGeom>
          <a:noFill/>
        </p:spPr>
        <p:txBody>
          <a:bodyPr wrap="square" rtlCol="0">
            <a:spAutoFit/>
          </a:bodyPr>
          <a:lstStyle/>
          <a:p>
            <a:pPr algn="ctr"/>
            <a:r>
              <a:rPr lang="en-US" dirty="0" smtClean="0"/>
              <a:t>returns:</a:t>
            </a:r>
            <a:endParaRPr lang="en-US" dirty="0"/>
          </a:p>
        </p:txBody>
      </p:sp>
      <p:sp>
        <p:nvSpPr>
          <p:cNvPr id="12" name="TextBox 11"/>
          <p:cNvSpPr txBox="1"/>
          <p:nvPr/>
        </p:nvSpPr>
        <p:spPr>
          <a:xfrm>
            <a:off x="188683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sp>
        <p:nvSpPr>
          <p:cNvPr id="13" name="TextBox 12"/>
          <p:cNvSpPr txBox="1"/>
          <p:nvPr/>
        </p:nvSpPr>
        <p:spPr>
          <a:xfrm>
            <a:off x="2788167" y="3759555"/>
            <a:ext cx="524503" cy="769441"/>
          </a:xfrm>
          <a:prstGeom prst="rect">
            <a:avLst/>
          </a:prstGeom>
          <a:noFill/>
        </p:spPr>
        <p:txBody>
          <a:bodyPr wrap="none" rtlCol="0">
            <a:spAutoFit/>
          </a:bodyPr>
          <a:lstStyle/>
          <a:p>
            <a:r>
              <a:rPr lang="en-US" sz="4400" dirty="0" smtClean="0">
                <a:solidFill>
                  <a:schemeClr val="bg1"/>
                </a:solidFill>
                <a:latin typeface="Menlo" charset="0"/>
                <a:ea typeface="Menlo" charset="0"/>
                <a:cs typeface="Menlo" charset="0"/>
              </a:rPr>
              <a:t>)</a:t>
            </a:r>
            <a:endParaRPr lang="en-US" sz="4400" dirty="0">
              <a:solidFill>
                <a:schemeClr val="bg1"/>
              </a:solidFill>
              <a:latin typeface="Menlo" charset="0"/>
              <a:ea typeface="Menlo" charset="0"/>
              <a:cs typeface="Menlo" charset="0"/>
            </a:endParaRPr>
          </a:p>
        </p:txBody>
      </p:sp>
      <p:pic>
        <p:nvPicPr>
          <p:cNvPr id="15" name="Picture 14"/>
          <p:cNvPicPr>
            <a:picLocks noChangeAspect="1"/>
          </p:cNvPicPr>
          <p:nvPr/>
        </p:nvPicPr>
        <p:blipFill>
          <a:blip r:embed="rId3"/>
          <a:stretch>
            <a:fillRect/>
          </a:stretch>
        </p:blipFill>
        <p:spPr>
          <a:xfrm>
            <a:off x="3923928" y="3754228"/>
            <a:ext cx="4317234" cy="780094"/>
          </a:xfrm>
          <a:prstGeom prst="rect">
            <a:avLst/>
          </a:prstGeom>
        </p:spPr>
      </p:pic>
    </p:spTree>
    <p:extLst>
      <p:ext uri="{BB962C8B-B14F-4D97-AF65-F5344CB8AC3E}">
        <p14:creationId xmlns:p14="http://schemas.microsoft.com/office/powerpoint/2010/main" val="8403221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What? Functional... PHP?</a:t>
            </a:r>
            <a:endParaRPr lang="en-US" dirty="0">
              <a:solidFill>
                <a:schemeClr val="bg1">
                  <a:lumMod val="85000"/>
                </a:schemeClr>
              </a:solidFill>
            </a:endParaRPr>
          </a:p>
        </p:txBody>
      </p:sp>
    </p:spTree>
    <p:extLst>
      <p:ext uri="{BB962C8B-B14F-4D97-AF65-F5344CB8AC3E}">
        <p14:creationId xmlns:p14="http://schemas.microsoft.com/office/powerpoint/2010/main" val="4242229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2</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Transforms a multi-argument function into several single-arity functions</a:t>
            </a:r>
          </a:p>
          <a:p>
            <a:pPr marL="342900" indent="-342900">
              <a:buFont typeface="Arial" charset="0"/>
              <a:buChar char="•"/>
            </a:pPr>
            <a:endParaRPr lang="en-US" dirty="0"/>
          </a:p>
        </p:txBody>
      </p:sp>
      <p:sp>
        <p:nvSpPr>
          <p:cNvPr id="5" name="Content Placeholder 2"/>
          <p:cNvSpPr txBox="1">
            <a:spLocks/>
          </p:cNvSpPr>
          <p:nvPr/>
        </p:nvSpPr>
        <p:spPr>
          <a:xfrm>
            <a:off x="457200" y="1548185"/>
            <a:ext cx="8229600" cy="3255813"/>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000" dirty="0" smtClean="0">
                <a:solidFill>
                  <a:schemeClr val="accent6"/>
                </a:solidFill>
                <a:latin typeface="Menlo" charset="0"/>
                <a:ea typeface="Menlo" charset="0"/>
                <a:cs typeface="Menlo" charset="0"/>
              </a:rPr>
              <a:t>function </a:t>
            </a:r>
            <a:r>
              <a:rPr lang="en-US" sz="2000" dirty="0" smtClean="0">
                <a:solidFill>
                  <a:schemeClr val="accent1"/>
                </a:solidFill>
                <a:latin typeface="Menlo" charset="0"/>
                <a:ea typeface="Menlo" charset="0"/>
                <a:cs typeface="Menlo" charset="0"/>
              </a:rPr>
              <a:t>f</a:t>
            </a:r>
            <a:r>
              <a:rPr lang="en-US" sz="2000" dirty="0" smtClean="0">
                <a:solidFill>
                  <a:schemeClr val="bg1"/>
                </a:solidFill>
                <a:latin typeface="Menlo" charset="0"/>
                <a:ea typeface="Menlo" charset="0"/>
                <a:cs typeface="Menlo" charset="0"/>
              </a:rPr>
              <a:t>(a</a:t>
            </a:r>
            <a:r>
              <a:rPr lang="en-US" sz="2000" dirty="0">
                <a:solidFill>
                  <a:schemeClr val="bg1"/>
                </a:solidFill>
                <a:latin typeface="Menlo" charset="0"/>
                <a:ea typeface="Menlo" charset="0"/>
                <a:cs typeface="Menlo" charset="0"/>
              </a:rPr>
              <a:t>, </a:t>
            </a:r>
            <a:r>
              <a:rPr lang="en-US" sz="2000" dirty="0" smtClean="0">
                <a:solidFill>
                  <a:schemeClr val="bg1"/>
                </a:solidFill>
                <a:latin typeface="Menlo" charset="0"/>
                <a:ea typeface="Menlo" charset="0"/>
                <a:cs typeface="Menlo" charset="0"/>
              </a:rPr>
              <a:t>b) </a:t>
            </a:r>
            <a:r>
              <a:rPr lang="en-US" sz="2000" dirty="0">
                <a:solidFill>
                  <a:schemeClr val="bg1"/>
                </a:solidFill>
                <a:latin typeface="Menlo" charset="0"/>
                <a:ea typeface="Menlo" charset="0"/>
                <a:cs typeface="Menlo" charset="0"/>
              </a:rPr>
              <a:t>{ … </a:t>
            </a:r>
            <a:r>
              <a:rPr lang="en-US" sz="2000" dirty="0" smtClean="0">
                <a:solidFill>
                  <a:schemeClr val="bg1"/>
                </a:solidFill>
                <a:latin typeface="Menlo" charset="0"/>
                <a:ea typeface="Menlo" charset="0"/>
                <a:cs typeface="Menlo" charset="0"/>
              </a:rPr>
              <a:t>}</a:t>
            </a:r>
          </a:p>
          <a:p>
            <a:pPr marL="0" indent="0" algn="ctr">
              <a:buFont typeface="Arial"/>
              <a:buNone/>
            </a:pPr>
            <a:endParaRPr lang="en-US" sz="2000" dirty="0">
              <a:solidFill>
                <a:schemeClr val="bg1"/>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curry(</a:t>
            </a:r>
            <a:r>
              <a:rPr lang="en-US" sz="2000" dirty="0" smtClean="0">
                <a:solidFill>
                  <a:schemeClr val="accent1"/>
                </a:solidFill>
                <a:latin typeface="Menlo" charset="0"/>
                <a:ea typeface="Menlo" charset="0"/>
                <a:cs typeface="Menlo" charset="0"/>
              </a:rPr>
              <a:t>f</a:t>
            </a:r>
            <a:r>
              <a:rPr lang="en-US" sz="2000" dirty="0" smtClean="0">
                <a:solidFill>
                  <a:schemeClr val="bg1">
                    <a:lumMod val="95000"/>
                  </a:schemeClr>
                </a:solidFill>
                <a:latin typeface="Menlo" charset="0"/>
                <a:ea typeface="Menlo" charset="0"/>
                <a:cs typeface="Menlo" charset="0"/>
              </a:rPr>
              <a:t>)</a:t>
            </a:r>
            <a:r>
              <a:rPr lang="en-US" sz="2000" dirty="0" smtClean="0">
                <a:solidFill>
                  <a:schemeClr val="accent1"/>
                </a:solidFill>
                <a:latin typeface="Menlo" charset="0"/>
                <a:ea typeface="Menlo" charset="0"/>
                <a:cs typeface="Menlo" charset="0"/>
              </a:rPr>
              <a:t> = </a:t>
            </a:r>
            <a:r>
              <a:rPr lang="en-US" sz="2000" dirty="0" smtClean="0">
                <a:solidFill>
                  <a:schemeClr val="accent6"/>
                </a:solidFill>
                <a:latin typeface="Menlo" charset="0"/>
                <a:ea typeface="Menlo" charset="0"/>
                <a:cs typeface="Menlo" charset="0"/>
              </a:rPr>
              <a:t>function </a:t>
            </a:r>
            <a:r>
              <a:rPr lang="en-US" sz="2000" dirty="0" smtClean="0">
                <a:solidFill>
                  <a:schemeClr val="bg1">
                    <a:lumMod val="95000"/>
                  </a:schemeClr>
                </a:solidFill>
                <a:latin typeface="Menlo" charset="0"/>
                <a:ea typeface="Menlo" charset="0"/>
                <a:cs typeface="Menlo" charset="0"/>
              </a:rPr>
              <a:t>(a</a:t>
            </a: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a:t>
            </a: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function</a:t>
            </a:r>
            <a:r>
              <a:rPr lang="en-US" sz="2000" dirty="0" smtClean="0">
                <a:solidFill>
                  <a:schemeClr val="bg1">
                    <a:lumMod val="95000"/>
                  </a:schemeClr>
                </a:solidFill>
                <a:latin typeface="Menlo" charset="0"/>
                <a:ea typeface="Menlo" charset="0"/>
                <a:cs typeface="Menlo" charset="0"/>
              </a:rPr>
              <a:t> (a)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smtClean="0">
                <a:solidFill>
                  <a:schemeClr val="accent6"/>
                </a:solidFill>
                <a:latin typeface="Menlo" charset="0"/>
                <a:ea typeface="Menlo" charset="0"/>
                <a:cs typeface="Menlo" charset="0"/>
              </a:rPr>
              <a:t>return function </a:t>
            </a:r>
            <a:r>
              <a:rPr lang="en-US" sz="2000" dirty="0" smtClean="0">
                <a:solidFill>
                  <a:schemeClr val="bg1">
                    <a:lumMod val="95000"/>
                  </a:schemeClr>
                </a:solidFill>
                <a:latin typeface="Menlo" charset="0"/>
                <a:ea typeface="Menlo" charset="0"/>
                <a:cs typeface="Menlo" charset="0"/>
              </a:rPr>
              <a:t>(b)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p>
          <a:p>
            <a:pPr marL="0" indent="0">
              <a:buNone/>
            </a:pPr>
            <a:r>
              <a:rPr lang="en-US" sz="2000" dirty="0">
                <a:solidFill>
                  <a:schemeClr val="bg1">
                    <a:lumMod val="95000"/>
                  </a:schemeClr>
                </a:solidFill>
                <a:latin typeface="Menlo" charset="0"/>
                <a:ea typeface="Menlo" charset="0"/>
                <a:cs typeface="Menlo" charset="0"/>
              </a:rPr>
              <a:t>	</a:t>
            </a:r>
            <a:r>
              <a:rPr lang="en-US" sz="2000" dirty="0" smtClean="0">
                <a:solidFill>
                  <a:schemeClr val="bg1">
                    <a:lumMod val="95000"/>
                  </a:schemeClr>
                </a:solidFill>
                <a:latin typeface="Menlo" charset="0"/>
                <a:ea typeface="Menlo" charset="0"/>
                <a:cs typeface="Menlo" charset="0"/>
              </a:rPr>
              <a:t>  }</a:t>
            </a:r>
            <a:endParaRPr lang="en-US" sz="2000" dirty="0">
              <a:solidFill>
                <a:schemeClr val="bg1">
                  <a:lumMod val="95000"/>
                </a:schemeClr>
              </a:solidFill>
              <a:latin typeface="Menlo" charset="0"/>
              <a:ea typeface="Menlo" charset="0"/>
              <a:cs typeface="Menlo" charset="0"/>
            </a:endParaRPr>
          </a:p>
          <a:p>
            <a:pPr marL="0" indent="0">
              <a:buNone/>
            </a:pPr>
            <a:r>
              <a:rPr lang="en-US" sz="2000" dirty="0" smtClean="0">
                <a:solidFill>
                  <a:schemeClr val="bg1">
                    <a:lumMod val="95000"/>
                  </a:schemeClr>
                </a:solidFill>
                <a:latin typeface="Menlo" charset="0"/>
                <a:ea typeface="Menlo" charset="0"/>
                <a:cs typeface="Menlo" charset="0"/>
              </a:rPr>
              <a:t>   }</a:t>
            </a:r>
          </a:p>
          <a:p>
            <a:pPr marL="0" indent="0">
              <a:buNone/>
            </a:pPr>
            <a:r>
              <a:rPr lang="en-US" sz="2000" dirty="0" smtClean="0">
                <a:solidFill>
                  <a:schemeClr val="bg1">
                    <a:lumMod val="95000"/>
                  </a:schemeClr>
                </a:solidFill>
                <a:latin typeface="Menlo" charset="0"/>
                <a:ea typeface="Menlo" charset="0"/>
                <a:cs typeface="Menlo" charset="0"/>
              </a:rPr>
              <a:t> </a:t>
            </a:r>
            <a:r>
              <a:rPr lang="en-US" sz="2000" dirty="0">
                <a:solidFill>
                  <a:schemeClr val="bg1">
                    <a:lumMod val="95000"/>
                  </a:schemeClr>
                </a:solidFill>
                <a:latin typeface="Menlo" charset="0"/>
                <a:ea typeface="Menlo" charset="0"/>
                <a:cs typeface="Menlo" charset="0"/>
              </a:rPr>
              <a:t>}</a:t>
            </a:r>
            <a:r>
              <a:rPr lang="en-US" sz="1600" dirty="0">
                <a:solidFill>
                  <a:schemeClr val="bg1">
                    <a:lumMod val="95000"/>
                  </a:schemeClr>
                </a:solidFill>
                <a:latin typeface="Menlo" charset="0"/>
                <a:ea typeface="Menlo" charset="0"/>
                <a:cs typeface="Menlo" charset="0"/>
              </a:rPr>
              <a:t>   </a:t>
            </a:r>
            <a:endParaRPr lang="en-US" sz="1600" b="1" dirty="0">
              <a:solidFill>
                <a:schemeClr val="bg1">
                  <a:lumMod val="95000"/>
                </a:schemeClr>
              </a:solidFill>
              <a:latin typeface="Menlo" charset="0"/>
              <a:ea typeface="Menlo" charset="0"/>
              <a:cs typeface="Menlo" charset="0"/>
            </a:endParaRPr>
          </a:p>
          <a:p>
            <a:pPr marL="0" indent="0" algn="ctr">
              <a:buFont typeface="Arial"/>
              <a:buNone/>
            </a:pPr>
            <a:endParaRPr lang="en-US" sz="2000" dirty="0">
              <a:solidFill>
                <a:schemeClr val="bg1"/>
              </a:solidFill>
              <a:latin typeface="Menlo" charset="0"/>
              <a:ea typeface="Menlo" charset="0"/>
              <a:cs typeface="Menlo" charset="0"/>
            </a:endParaRPr>
          </a:p>
          <a:p>
            <a:pPr marL="0" indent="0">
              <a:buFont typeface="Arial"/>
              <a:buNone/>
            </a:pPr>
            <a:endParaRPr lang="en-US" sz="2000" dirty="0">
              <a:solidFill>
                <a:srgbClr val="000000"/>
              </a:solidFill>
              <a:latin typeface="Comic Sans MS"/>
              <a:cs typeface="Comic Sans MS"/>
            </a:endParaRPr>
          </a:p>
        </p:txBody>
      </p:sp>
      <p:cxnSp>
        <p:nvCxnSpPr>
          <p:cNvPr id="14" name="Straight Arrow Connector 13"/>
          <p:cNvCxnSpPr/>
          <p:nvPr/>
        </p:nvCxnSpPr>
        <p:spPr>
          <a:xfrm rot="10800000">
            <a:off x="4846281" y="264375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98409" y="2459092"/>
            <a:ext cx="2146613" cy="369332"/>
          </a:xfrm>
          <a:prstGeom prst="rect">
            <a:avLst/>
          </a:prstGeom>
          <a:noFill/>
        </p:spPr>
        <p:txBody>
          <a:bodyPr wrap="none" rtlCol="0">
            <a:spAutoFit/>
          </a:bodyPr>
          <a:lstStyle/>
          <a:p>
            <a:r>
              <a:rPr lang="en-US" dirty="0" smtClean="0">
                <a:solidFill>
                  <a:schemeClr val="bg1">
                    <a:lumMod val="95000"/>
                  </a:schemeClr>
                </a:solidFill>
              </a:rPr>
              <a:t>wait to be invoked</a:t>
            </a:r>
            <a:endParaRPr lang="en-US" dirty="0">
              <a:solidFill>
                <a:schemeClr val="bg1">
                  <a:lumMod val="95000"/>
                </a:schemeClr>
              </a:solidFill>
            </a:endParaRPr>
          </a:p>
        </p:txBody>
      </p:sp>
      <p:cxnSp>
        <p:nvCxnSpPr>
          <p:cNvPr id="16" name="Straight Arrow Connector 15"/>
          <p:cNvCxnSpPr/>
          <p:nvPr/>
        </p:nvCxnSpPr>
        <p:spPr>
          <a:xfrm rot="9900000">
            <a:off x="4863456" y="295585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49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baseline="-25000" dirty="0" smtClean="0"/>
              <a:t>3</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4" name="Picture 3"/>
          <p:cNvPicPr>
            <a:picLocks noChangeAspect="1"/>
          </p:cNvPicPr>
          <p:nvPr/>
        </p:nvPicPr>
        <p:blipFill>
          <a:blip r:embed="rId3"/>
          <a:stretch>
            <a:fillRect/>
          </a:stretch>
        </p:blipFill>
        <p:spPr>
          <a:xfrm>
            <a:off x="1187624" y="1779662"/>
            <a:ext cx="6277322" cy="884863"/>
          </a:xfrm>
          <a:prstGeom prst="rect">
            <a:avLst/>
          </a:prstGeom>
        </p:spPr>
      </p:pic>
      <p:pic>
        <p:nvPicPr>
          <p:cNvPr id="7" name="Picture 6"/>
          <p:cNvPicPr>
            <a:picLocks noChangeAspect="1"/>
          </p:cNvPicPr>
          <p:nvPr/>
        </p:nvPicPr>
        <p:blipFill>
          <a:blip r:embed="rId4"/>
          <a:stretch>
            <a:fillRect/>
          </a:stretch>
        </p:blipFill>
        <p:spPr>
          <a:xfrm>
            <a:off x="1187624" y="3219822"/>
            <a:ext cx="3888432" cy="855645"/>
          </a:xfrm>
          <a:prstGeom prst="rect">
            <a:avLst/>
          </a:prstGeom>
        </p:spPr>
      </p:pic>
    </p:spTree>
    <p:extLst>
      <p:ext uri="{BB962C8B-B14F-4D97-AF65-F5344CB8AC3E}">
        <p14:creationId xmlns:p14="http://schemas.microsoft.com/office/powerpoint/2010/main" val="138263794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Currying</a:t>
            </a:r>
            <a:r>
              <a:rPr lang="en-US" dirty="0"/>
              <a:t> </a:t>
            </a:r>
            <a:r>
              <a:rPr lang="en-US" dirty="0" smtClean="0"/>
              <a:t>+ Composition</a:t>
            </a:r>
            <a:endParaRPr lang="en-US" dirty="0"/>
          </a:p>
        </p:txBody>
      </p:sp>
      <p:sp>
        <p:nvSpPr>
          <p:cNvPr id="3" name="Content Placeholder 2"/>
          <p:cNvSpPr>
            <a:spLocks noGrp="1"/>
          </p:cNvSpPr>
          <p:nvPr>
            <p:ph idx="1"/>
          </p:nvPr>
        </p:nvSpPr>
        <p:spPr>
          <a:xfrm>
            <a:off x="395536" y="1131590"/>
            <a:ext cx="8496944" cy="548202"/>
          </a:xfrm>
        </p:spPr>
        <p:txBody>
          <a:bodyPr/>
          <a:lstStyle/>
          <a:p>
            <a:r>
              <a:rPr lang="en-US" dirty="0" smtClean="0"/>
              <a:t>Example:</a:t>
            </a:r>
          </a:p>
          <a:p>
            <a:pPr marL="342900" indent="-342900">
              <a:buFont typeface="Arial" charset="0"/>
              <a:buChar char="•"/>
            </a:pPr>
            <a:endParaRPr lang="en-US" dirty="0"/>
          </a:p>
        </p:txBody>
      </p:sp>
      <p:pic>
        <p:nvPicPr>
          <p:cNvPr id="5" name="Picture 4"/>
          <p:cNvPicPr>
            <a:picLocks noChangeAspect="1"/>
          </p:cNvPicPr>
          <p:nvPr/>
        </p:nvPicPr>
        <p:blipFill>
          <a:blip r:embed="rId3"/>
          <a:stretch>
            <a:fillRect/>
          </a:stretch>
        </p:blipFill>
        <p:spPr>
          <a:xfrm>
            <a:off x="1518320" y="2139702"/>
            <a:ext cx="6107360" cy="1793506"/>
          </a:xfrm>
          <a:prstGeom prst="rect">
            <a:avLst/>
          </a:prstGeom>
        </p:spPr>
      </p:pic>
    </p:spTree>
    <p:extLst>
      <p:ext uri="{BB962C8B-B14F-4D97-AF65-F5344CB8AC3E}">
        <p14:creationId xmlns:p14="http://schemas.microsoft.com/office/powerpoint/2010/main" val="21378407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What about errors?</a:t>
            </a:r>
            <a:endParaRPr lang="en-US" i="1" dirty="0">
              <a:solidFill>
                <a:schemeClr val="accent2"/>
              </a:solidFill>
            </a:endParaRPr>
          </a:p>
        </p:txBody>
      </p:sp>
      <p:pic>
        <p:nvPicPr>
          <p:cNvPr id="3" name="Picture 2"/>
          <p:cNvPicPr>
            <a:picLocks noChangeAspect="1"/>
          </p:cNvPicPr>
          <p:nvPr/>
        </p:nvPicPr>
        <p:blipFill>
          <a:blip r:embed="rId3"/>
          <a:stretch>
            <a:fillRect/>
          </a:stretch>
        </p:blipFill>
        <p:spPr>
          <a:xfrm>
            <a:off x="3166244" y="3219822"/>
            <a:ext cx="2811512" cy="633580"/>
          </a:xfrm>
          <a:prstGeom prst="rect">
            <a:avLst/>
          </a:prstGeom>
        </p:spPr>
      </p:pic>
      <p:pic>
        <p:nvPicPr>
          <p:cNvPr id="5" name="Picture 4"/>
          <p:cNvPicPr>
            <a:picLocks noChangeAspect="1"/>
          </p:cNvPicPr>
          <p:nvPr/>
        </p:nvPicPr>
        <p:blipFill>
          <a:blip r:embed="rId4"/>
          <a:stretch>
            <a:fillRect/>
          </a:stretch>
        </p:blipFill>
        <p:spPr>
          <a:xfrm>
            <a:off x="1133872" y="4069948"/>
            <a:ext cx="6876256" cy="542863"/>
          </a:xfrm>
          <a:prstGeom prst="rect">
            <a:avLst/>
          </a:prstGeom>
        </p:spPr>
      </p:pic>
    </p:spTree>
    <p:extLst>
      <p:ext uri="{BB962C8B-B14F-4D97-AF65-F5344CB8AC3E}">
        <p14:creationId xmlns:p14="http://schemas.microsoft.com/office/powerpoint/2010/main" val="477036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Map-able container</a:t>
            </a:r>
            <a:endParaRPr lang="en-US" dirty="0"/>
          </a:p>
        </p:txBody>
      </p:sp>
      <p:pic>
        <p:nvPicPr>
          <p:cNvPr id="3" name="Picture 2"/>
          <p:cNvPicPr>
            <a:picLocks noChangeAspect="1"/>
          </p:cNvPicPr>
          <p:nvPr/>
        </p:nvPicPr>
        <p:blipFill>
          <a:blip r:embed="rId2"/>
          <a:stretch>
            <a:fillRect/>
          </a:stretch>
        </p:blipFill>
        <p:spPr>
          <a:xfrm>
            <a:off x="1736788" y="884466"/>
            <a:ext cx="5670424" cy="3919364"/>
          </a:xfrm>
          <a:prstGeom prst="rect">
            <a:avLst/>
          </a:prstGeom>
        </p:spPr>
      </p:pic>
      <p:cxnSp>
        <p:nvCxnSpPr>
          <p:cNvPr id="11" name="Straight Arrow Connector 10"/>
          <p:cNvCxnSpPr/>
          <p:nvPr/>
        </p:nvCxnSpPr>
        <p:spPr>
          <a:xfrm>
            <a:off x="1187624" y="2211710"/>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187624" y="2859782"/>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049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are not new</a:t>
            </a:r>
            <a:endParaRPr lang="en-US" dirty="0"/>
          </a:p>
        </p:txBody>
      </p:sp>
      <p:sp>
        <p:nvSpPr>
          <p:cNvPr id="8" name="Right Arrow 7"/>
          <p:cNvSpPr/>
          <p:nvPr/>
        </p:nvSpPr>
        <p:spPr>
          <a:xfrm rot="5400000">
            <a:off x="4320818" y="2546902"/>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2566086" y="2537158"/>
            <a:ext cx="1800200" cy="369332"/>
          </a:xfrm>
          <a:prstGeom prst="rect">
            <a:avLst/>
          </a:prstGeom>
          <a:noFill/>
        </p:spPr>
        <p:txBody>
          <a:bodyPr wrap="square" rtlCol="0">
            <a:spAutoFit/>
          </a:bodyPr>
          <a:lstStyle/>
          <a:p>
            <a:r>
              <a:rPr lang="en-US" dirty="0" smtClean="0">
                <a:solidFill>
                  <a:schemeClr val="bg1">
                    <a:lumMod val="95000"/>
                  </a:schemeClr>
                </a:solidFill>
              </a:rPr>
              <a:t>Generalization</a:t>
            </a:r>
            <a:endParaRPr lang="en-US" dirty="0">
              <a:solidFill>
                <a:schemeClr val="bg1">
                  <a:lumMod val="95000"/>
                </a:schemeClr>
              </a:solidFill>
            </a:endParaRPr>
          </a:p>
        </p:txBody>
      </p:sp>
      <p:pic>
        <p:nvPicPr>
          <p:cNvPr id="3" name="Picture 2"/>
          <p:cNvPicPr>
            <a:picLocks noChangeAspect="1"/>
          </p:cNvPicPr>
          <p:nvPr/>
        </p:nvPicPr>
        <p:blipFill>
          <a:blip r:embed="rId2"/>
          <a:stretch>
            <a:fillRect/>
          </a:stretch>
        </p:blipFill>
        <p:spPr>
          <a:xfrm>
            <a:off x="1638858" y="1563638"/>
            <a:ext cx="5866284" cy="562782"/>
          </a:xfrm>
          <a:prstGeom prst="rect">
            <a:avLst/>
          </a:prstGeom>
        </p:spPr>
      </p:pic>
      <p:pic>
        <p:nvPicPr>
          <p:cNvPr id="4" name="Picture 3"/>
          <p:cNvPicPr>
            <a:picLocks noChangeAspect="1"/>
          </p:cNvPicPr>
          <p:nvPr/>
        </p:nvPicPr>
        <p:blipFill>
          <a:blip r:embed="rId3"/>
          <a:stretch>
            <a:fillRect/>
          </a:stretch>
        </p:blipFill>
        <p:spPr>
          <a:xfrm>
            <a:off x="670975" y="3414536"/>
            <a:ext cx="7802050" cy="508277"/>
          </a:xfrm>
          <a:prstGeom prst="rect">
            <a:avLst/>
          </a:prstGeom>
        </p:spPr>
      </p:pic>
    </p:spTree>
    <p:extLst>
      <p:ext uri="{BB962C8B-B14F-4D97-AF65-F5344CB8AC3E}">
        <p14:creationId xmlns:p14="http://schemas.microsoft.com/office/powerpoint/2010/main" val="1859595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access to data</a:t>
            </a:r>
            <a:endParaRPr lang="en-US" dirty="0"/>
          </a:p>
        </p:txBody>
      </p:sp>
      <p:pic>
        <p:nvPicPr>
          <p:cNvPr id="8" name="Picture 7"/>
          <p:cNvPicPr>
            <a:picLocks noChangeAspect="1"/>
          </p:cNvPicPr>
          <p:nvPr/>
        </p:nvPicPr>
        <p:blipFill>
          <a:blip r:embed="rId3"/>
          <a:stretch>
            <a:fillRect/>
          </a:stretch>
        </p:blipFill>
        <p:spPr>
          <a:xfrm>
            <a:off x="467544" y="3363838"/>
            <a:ext cx="5472608" cy="585665"/>
          </a:xfrm>
          <a:prstGeom prst="rect">
            <a:avLst/>
          </a:prstGeom>
        </p:spPr>
      </p:pic>
      <p:sp>
        <p:nvSpPr>
          <p:cNvPr id="11" name="TextBox 10"/>
          <p:cNvSpPr txBox="1"/>
          <p:nvPr/>
        </p:nvSpPr>
        <p:spPr>
          <a:xfrm>
            <a:off x="6084168" y="3363838"/>
            <a:ext cx="373820" cy="584775"/>
          </a:xfrm>
          <a:prstGeom prst="rect">
            <a:avLst/>
          </a:prstGeom>
          <a:noFill/>
        </p:spPr>
        <p:txBody>
          <a:bodyPr wrap="none" rtlCol="0">
            <a:spAutoFit/>
          </a:bodyPr>
          <a:lstStyle/>
          <a:p>
            <a:r>
              <a:rPr lang="en-US" sz="3200" dirty="0" smtClean="0">
                <a:solidFill>
                  <a:schemeClr val="bg1">
                    <a:lumMod val="95000"/>
                  </a:schemeClr>
                </a:solidFill>
              </a:rPr>
              <a:t>?</a:t>
            </a:r>
            <a:endParaRPr lang="en-US" dirty="0">
              <a:solidFill>
                <a:schemeClr val="bg1">
                  <a:lumMod val="95000"/>
                </a:schemeClr>
              </a:solidFill>
            </a:endParaRPr>
          </a:p>
        </p:txBody>
      </p:sp>
      <p:pic>
        <p:nvPicPr>
          <p:cNvPr id="3" name="Picture 2"/>
          <p:cNvPicPr>
            <a:picLocks noChangeAspect="1"/>
          </p:cNvPicPr>
          <p:nvPr/>
        </p:nvPicPr>
        <p:blipFill>
          <a:blip r:embed="rId4"/>
          <a:stretch>
            <a:fillRect/>
          </a:stretch>
        </p:blipFill>
        <p:spPr>
          <a:xfrm>
            <a:off x="467544" y="1059582"/>
            <a:ext cx="7896920" cy="708388"/>
          </a:xfrm>
          <a:prstGeom prst="rect">
            <a:avLst/>
          </a:prstGeom>
        </p:spPr>
      </p:pic>
      <p:pic>
        <p:nvPicPr>
          <p:cNvPr id="4" name="Picture 3"/>
          <p:cNvPicPr>
            <a:picLocks noChangeAspect="1"/>
          </p:cNvPicPr>
          <p:nvPr/>
        </p:nvPicPr>
        <p:blipFill>
          <a:blip r:embed="rId5"/>
          <a:stretch>
            <a:fillRect/>
          </a:stretch>
        </p:blipFill>
        <p:spPr>
          <a:xfrm>
            <a:off x="467544" y="2376242"/>
            <a:ext cx="8052933" cy="411532"/>
          </a:xfrm>
          <a:prstGeom prst="rect">
            <a:avLst/>
          </a:prstGeom>
        </p:spPr>
      </p:pic>
    </p:spTree>
    <p:extLst>
      <p:ext uri="{BB962C8B-B14F-4D97-AF65-F5344CB8AC3E}">
        <p14:creationId xmlns:p14="http://schemas.microsoft.com/office/powerpoint/2010/main" val="507344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a value to a container</a:t>
            </a:r>
            <a:endParaRPr lang="en-US" dirty="0"/>
          </a:p>
        </p:txBody>
      </p:sp>
      <p:sp>
        <p:nvSpPr>
          <p:cNvPr id="5" name="Rectangle 4"/>
          <p:cNvSpPr/>
          <p:nvPr/>
        </p:nvSpPr>
        <p:spPr>
          <a:xfrm>
            <a:off x="97160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Double Bracket 5"/>
          <p:cNvSpPr/>
          <p:nvPr/>
        </p:nvSpPr>
        <p:spPr>
          <a:xfrm>
            <a:off x="1313247" y="2765784"/>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chemeClr val="bg1">
                  <a:lumMod val="95000"/>
                </a:schemeClr>
              </a:solidFill>
            </a:endParaRPr>
          </a:p>
        </p:txBody>
      </p:sp>
      <p:sp>
        <p:nvSpPr>
          <p:cNvPr id="7" name="Rectangle 6"/>
          <p:cNvSpPr/>
          <p:nvPr/>
        </p:nvSpPr>
        <p:spPr>
          <a:xfrm>
            <a:off x="5143656" y="1955670"/>
            <a:ext cx="864096" cy="438595"/>
          </a:xfrm>
          <a:prstGeom prst="rect">
            <a:avLst/>
          </a:prstGeom>
          <a:ln w="19050">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5136429" y="2036907"/>
            <a:ext cx="878767" cy="261610"/>
          </a:xfrm>
          <a:prstGeom prst="rect">
            <a:avLst/>
          </a:prstGeom>
          <a:noFill/>
        </p:spPr>
        <p:txBody>
          <a:bodyPr wrap="none" rtlCol="0">
            <a:spAutoFit/>
          </a:bodyPr>
          <a:lstStyle/>
          <a:p>
            <a:r>
              <a:rPr lang="en-US" sz="1100" dirty="0">
                <a:solidFill>
                  <a:schemeClr val="bg1">
                    <a:lumMod val="95000"/>
                  </a:schemeClr>
                </a:solidFill>
                <a:latin typeface="Lucida Grande"/>
                <a:ea typeface="Lucida Grande"/>
                <a:cs typeface="Lucida Grande"/>
              </a:rPr>
              <a:t>strtolower</a:t>
            </a:r>
            <a:endParaRPr lang="en-US" sz="1100" dirty="0">
              <a:solidFill>
                <a:schemeClr val="bg1">
                  <a:lumMod val="95000"/>
                </a:schemeClr>
              </a:solidFill>
            </a:endParaRPr>
          </a:p>
        </p:txBody>
      </p:sp>
      <p:sp>
        <p:nvSpPr>
          <p:cNvPr id="10" name="Right Arrow 9"/>
          <p:cNvSpPr/>
          <p:nvPr/>
        </p:nvSpPr>
        <p:spPr>
          <a:xfrm>
            <a:off x="6007751" y="2011838"/>
            <a:ext cx="420083" cy="357358"/>
          </a:xfrm>
          <a:prstGeom prst="rightArrow">
            <a:avLst/>
          </a:prstGeom>
          <a:solidFill>
            <a:schemeClr val="accent1"/>
          </a:solidFill>
          <a:ln w="19050" cap="flat" cmpd="sng" algn="ctr">
            <a:solidFill>
              <a:schemeClr val="bg1"/>
            </a:solidFill>
            <a:prstDash val="solid"/>
            <a:round/>
            <a:headEnd type="none" w="med" len="med"/>
            <a:tailEnd type="none" w="med" len="med"/>
          </a:ln>
          <a:effectLst/>
        </p:spPr>
        <p:txBody>
          <a:bodyPr/>
          <a:lstStyle/>
          <a:p>
            <a:endParaRPr lang="en-US" dirty="0">
              <a:solidFill>
                <a:schemeClr val="tx1"/>
              </a:solidFill>
            </a:endParaRPr>
          </a:p>
        </p:txBody>
      </p:sp>
      <p:sp>
        <p:nvSpPr>
          <p:cNvPr id="13" name="TextBox 12"/>
          <p:cNvSpPr txBox="1"/>
          <p:nvPr/>
        </p:nvSpPr>
        <p:spPr>
          <a:xfrm>
            <a:off x="1403648" y="2872171"/>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14" name="Right Arrow 13"/>
          <p:cNvSpPr/>
          <p:nvPr/>
        </p:nvSpPr>
        <p:spPr>
          <a:xfrm>
            <a:off x="2837563" y="2765784"/>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3491880" y="2574354"/>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Double Bracket 15"/>
          <p:cNvSpPr/>
          <p:nvPr/>
        </p:nvSpPr>
        <p:spPr>
          <a:xfrm>
            <a:off x="3833526" y="277462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8" name="TextBox 17"/>
          <p:cNvSpPr txBox="1"/>
          <p:nvPr/>
        </p:nvSpPr>
        <p:spPr>
          <a:xfrm>
            <a:off x="3995936" y="1631778"/>
            <a:ext cx="939809"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19" name="Bent Arrow 18"/>
          <p:cNvSpPr/>
          <p:nvPr/>
        </p:nvSpPr>
        <p:spPr>
          <a:xfrm>
            <a:off x="4355976" y="2028590"/>
            <a:ext cx="694493" cy="892806"/>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p:nvSpPr>
        <p:spPr>
          <a:xfrm>
            <a:off x="4973490" y="1491630"/>
            <a:ext cx="1435008" cy="338554"/>
          </a:xfrm>
          <a:prstGeom prst="rect">
            <a:avLst/>
          </a:prstGeom>
          <a:noFill/>
        </p:spPr>
        <p:txBody>
          <a:bodyPr wrap="none" rtlCol="0">
            <a:spAutoFit/>
          </a:bodyPr>
          <a:lstStyle/>
          <a:p>
            <a:r>
              <a:rPr lang="en-US" sz="1600" dirty="0">
                <a:solidFill>
                  <a:schemeClr val="bg1">
                    <a:lumMod val="95000"/>
                  </a:schemeClr>
                </a:solidFill>
              </a:rPr>
              <a:t>Map function</a:t>
            </a:r>
          </a:p>
        </p:txBody>
      </p:sp>
      <p:sp>
        <p:nvSpPr>
          <p:cNvPr id="22" name="Rectangle 21"/>
          <p:cNvSpPr/>
          <p:nvPr/>
        </p:nvSpPr>
        <p:spPr>
          <a:xfrm>
            <a:off x="6223775" y="2588465"/>
            <a:ext cx="1700100" cy="959638"/>
          </a:xfrm>
          <a:prstGeom prst="rect">
            <a:avLst/>
          </a:prstGeom>
          <a:solidFill>
            <a:schemeClr val="accent3">
              <a:alpha val="27000"/>
            </a:schemeClr>
          </a:solidFill>
          <a:ln w="5715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Double Bracket 22"/>
          <p:cNvSpPr/>
          <p:nvPr/>
        </p:nvSpPr>
        <p:spPr>
          <a:xfrm>
            <a:off x="6565422" y="2780738"/>
            <a:ext cx="1098151" cy="614768"/>
          </a:xfrm>
          <a:prstGeom prst="bracketPair">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5" name="TextBox 24"/>
          <p:cNvSpPr txBox="1"/>
          <p:nvPr/>
        </p:nvSpPr>
        <p:spPr>
          <a:xfrm>
            <a:off x="6734651" y="2879223"/>
            <a:ext cx="750526" cy="400110"/>
          </a:xfrm>
          <a:prstGeom prst="rect">
            <a:avLst/>
          </a:prstGeom>
          <a:solidFill>
            <a:schemeClr val="bg1"/>
          </a:solidFill>
          <a:ln>
            <a:solidFill>
              <a:schemeClr val="tx1"/>
            </a:solidFill>
          </a:ln>
        </p:spPr>
        <p:txBody>
          <a:bodyPr wrap="none" rtlCol="0">
            <a:spAutoFit/>
          </a:bodyPr>
          <a:lstStyle/>
          <a:p>
            <a:r>
              <a:rPr lang="en-US" sz="2000" dirty="0" smtClean="0"/>
              <a:t>hello</a:t>
            </a:r>
            <a:endParaRPr lang="en-US" dirty="0"/>
          </a:p>
        </p:txBody>
      </p:sp>
      <p:sp>
        <p:nvSpPr>
          <p:cNvPr id="26" name="Bent Arrow 25"/>
          <p:cNvSpPr/>
          <p:nvPr/>
        </p:nvSpPr>
        <p:spPr>
          <a:xfrm rot="5400000">
            <a:off x="6586543" y="1943202"/>
            <a:ext cx="640099" cy="968675"/>
          </a:xfrm>
          <a:prstGeom prst="ben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TextBox 26"/>
          <p:cNvSpPr txBox="1"/>
          <p:nvPr/>
        </p:nvSpPr>
        <p:spPr>
          <a:xfrm>
            <a:off x="7318060" y="2083185"/>
            <a:ext cx="638316" cy="338554"/>
          </a:xfrm>
          <a:prstGeom prst="rect">
            <a:avLst/>
          </a:prstGeom>
          <a:noFill/>
        </p:spPr>
        <p:txBody>
          <a:bodyPr wrap="none" rtlCol="0">
            <a:spAutoFit/>
          </a:bodyPr>
          <a:lstStyle/>
          <a:p>
            <a:r>
              <a:rPr lang="en-US" sz="1600" dirty="0" smtClean="0">
                <a:solidFill>
                  <a:schemeClr val="bg1">
                    <a:lumMod val="95000"/>
                  </a:schemeClr>
                </a:solidFill>
              </a:rPr>
              <a:t>wrap</a:t>
            </a:r>
            <a:endParaRPr lang="en-US" sz="1200" dirty="0">
              <a:solidFill>
                <a:schemeClr val="bg1">
                  <a:lumMod val="95000"/>
                </a:schemeClr>
              </a:solidFill>
            </a:endParaRPr>
          </a:p>
        </p:txBody>
      </p:sp>
      <p:sp>
        <p:nvSpPr>
          <p:cNvPr id="29" name="TextBox 28"/>
          <p:cNvSpPr txBox="1"/>
          <p:nvPr/>
        </p:nvSpPr>
        <p:spPr>
          <a:xfrm>
            <a:off x="855068" y="2184591"/>
            <a:ext cx="1556330" cy="369332"/>
          </a:xfrm>
          <a:prstGeom prst="rect">
            <a:avLst/>
          </a:prstGeom>
          <a:noFill/>
        </p:spPr>
        <p:txBody>
          <a:bodyPr wrap="square" rtlCol="0">
            <a:spAutoFit/>
          </a:bodyPr>
          <a:lstStyle/>
          <a:p>
            <a:r>
              <a:rPr lang="en-US" dirty="0" smtClean="0">
                <a:solidFill>
                  <a:schemeClr val="bg1">
                    <a:lumMod val="95000"/>
                  </a:schemeClr>
                </a:solidFill>
              </a:rPr>
              <a:t>Container</a:t>
            </a:r>
            <a:endParaRPr lang="en-US" dirty="0">
              <a:solidFill>
                <a:schemeClr val="bg1">
                  <a:lumMod val="95000"/>
                </a:schemeClr>
              </a:solidFill>
            </a:endParaRPr>
          </a:p>
        </p:txBody>
      </p:sp>
      <p:sp>
        <p:nvSpPr>
          <p:cNvPr id="31" name="Right Arrow 30"/>
          <p:cNvSpPr/>
          <p:nvPr/>
        </p:nvSpPr>
        <p:spPr>
          <a:xfrm rot="16200000">
            <a:off x="1646212" y="3716460"/>
            <a:ext cx="502364" cy="411427"/>
          </a:xfrm>
          <a:prstGeom prst="rightArrow">
            <a:avLst/>
          </a:prstGeom>
          <a:solidFill>
            <a:schemeClr val="accent6">
              <a:lumMod val="75000"/>
              <a:alpha val="84000"/>
            </a:schemeClr>
          </a:solidFill>
          <a:ln>
            <a:solidFill>
              <a:schemeClr val="bg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TextBox 31"/>
          <p:cNvSpPr txBox="1"/>
          <p:nvPr/>
        </p:nvSpPr>
        <p:spPr>
          <a:xfrm>
            <a:off x="1455099" y="4237763"/>
            <a:ext cx="884590" cy="369332"/>
          </a:xfrm>
          <a:prstGeom prst="rect">
            <a:avLst/>
          </a:prstGeom>
          <a:solidFill>
            <a:schemeClr val="bg1"/>
          </a:solidFill>
          <a:ln>
            <a:solidFill>
              <a:schemeClr val="tx1"/>
            </a:solidFill>
          </a:ln>
        </p:spPr>
        <p:txBody>
          <a:bodyPr wrap="square" rtlCol="0">
            <a:spAutoFit/>
          </a:bodyPr>
          <a:lstStyle/>
          <a:p>
            <a:r>
              <a:rPr lang="en-US" dirty="0" smtClean="0"/>
              <a:t>HELLO</a:t>
            </a:r>
            <a:endParaRPr lang="en-US" sz="1200" dirty="0"/>
          </a:p>
        </p:txBody>
      </p:sp>
      <p:sp>
        <p:nvSpPr>
          <p:cNvPr id="33" name="TextBox 32"/>
          <p:cNvSpPr txBox="1"/>
          <p:nvPr/>
        </p:nvSpPr>
        <p:spPr>
          <a:xfrm>
            <a:off x="2411398" y="4197730"/>
            <a:ext cx="1556330" cy="369332"/>
          </a:xfrm>
          <a:prstGeom prst="rect">
            <a:avLst/>
          </a:prstGeom>
          <a:noFill/>
        </p:spPr>
        <p:txBody>
          <a:bodyPr wrap="square" rtlCol="0">
            <a:spAutoFit/>
          </a:bodyPr>
          <a:lstStyle/>
          <a:p>
            <a:r>
              <a:rPr lang="en-US" dirty="0" smtClean="0">
                <a:solidFill>
                  <a:schemeClr val="bg1">
                    <a:lumMod val="95000"/>
                  </a:schemeClr>
                </a:solidFill>
              </a:rPr>
              <a:t>Lift</a:t>
            </a:r>
            <a:endParaRPr lang="en-US" dirty="0">
              <a:solidFill>
                <a:schemeClr val="bg1">
                  <a:lumMod val="95000"/>
                </a:schemeClr>
              </a:solidFill>
            </a:endParaRPr>
          </a:p>
        </p:txBody>
      </p:sp>
      <p:sp>
        <p:nvSpPr>
          <p:cNvPr id="24" name="TextBox 23"/>
          <p:cNvSpPr txBox="1"/>
          <p:nvPr/>
        </p:nvSpPr>
        <p:spPr>
          <a:xfrm>
            <a:off x="3754794" y="4155381"/>
            <a:ext cx="3289852" cy="369332"/>
          </a:xfrm>
          <a:prstGeom prst="rect">
            <a:avLst/>
          </a:prstGeom>
          <a:noFill/>
        </p:spPr>
        <p:txBody>
          <a:bodyPr wrap="square" rtlCol="0">
            <a:spAutoFit/>
          </a:bodyPr>
          <a:lstStyle/>
          <a:p>
            <a:r>
              <a:rPr lang="en-US" dirty="0" smtClean="0">
                <a:solidFill>
                  <a:schemeClr val="bg1">
                    <a:lumMod val="95000"/>
                  </a:schemeClr>
                </a:solidFill>
              </a:rPr>
              <a:t>This is known as a </a:t>
            </a:r>
            <a:r>
              <a:rPr lang="en-US" dirty="0" err="1" smtClean="0">
                <a:solidFill>
                  <a:schemeClr val="bg1">
                    <a:lumMod val="95000"/>
                  </a:schemeClr>
                </a:solidFill>
              </a:rPr>
              <a:t>Functor</a:t>
            </a:r>
            <a:r>
              <a:rPr lang="en-US" dirty="0" smtClean="0">
                <a:solidFill>
                  <a:schemeClr val="bg1">
                    <a:lumMod val="95000"/>
                  </a:schemeClr>
                </a:solidFill>
              </a:rPr>
              <a:t>!!</a:t>
            </a:r>
            <a:endParaRPr lang="en-US" dirty="0">
              <a:solidFill>
                <a:schemeClr val="bg1">
                  <a:lumMod val="95000"/>
                </a:schemeClr>
              </a:solidFill>
            </a:endParaRPr>
          </a:p>
        </p:txBody>
      </p:sp>
    </p:spTree>
    <p:extLst>
      <p:ext uri="{BB962C8B-B14F-4D97-AF65-F5344CB8AC3E}">
        <p14:creationId xmlns:p14="http://schemas.microsoft.com/office/powerpoint/2010/main" val="180092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 Type</a:t>
            </a:r>
            <a:endParaRPr lang="en-US" dirty="0"/>
          </a:p>
        </p:txBody>
      </p:sp>
      <p:sp>
        <p:nvSpPr>
          <p:cNvPr id="3" name="Content Placeholder 2"/>
          <p:cNvSpPr>
            <a:spLocks noGrp="1"/>
          </p:cNvSpPr>
          <p:nvPr>
            <p:ph idx="1"/>
          </p:nvPr>
        </p:nvSpPr>
        <p:spPr>
          <a:xfrm>
            <a:off x="395536" y="1131590"/>
            <a:ext cx="8496944" cy="576064"/>
          </a:xfrm>
        </p:spPr>
        <p:txBody>
          <a:bodyPr/>
          <a:lstStyle/>
          <a:p>
            <a:r>
              <a:rPr lang="en-US" dirty="0" smtClean="0"/>
              <a:t>Intended for cases when you might want to return a value—like an </a:t>
            </a:r>
            <a:endParaRPr lang="en-US" dirty="0" smtClean="0"/>
          </a:p>
          <a:p>
            <a:r>
              <a:rPr lang="en-US" dirty="0" smtClean="0"/>
              <a:t>object</a:t>
            </a:r>
            <a:r>
              <a:rPr lang="en-US" dirty="0" smtClean="0"/>
              <a:t>, or (optionally) not—like </a:t>
            </a:r>
            <a:r>
              <a:rPr lang="en-US" dirty="0" smtClean="0">
                <a:solidFill>
                  <a:schemeClr val="accent6"/>
                </a:solidFill>
              </a:rPr>
              <a:t>null</a:t>
            </a:r>
            <a:r>
              <a:rPr lang="en-US" dirty="0" smtClean="0"/>
              <a:t>.</a:t>
            </a:r>
            <a:endParaRPr lang="en-US" dirty="0"/>
          </a:p>
        </p:txBody>
      </p:sp>
      <p:sp>
        <p:nvSpPr>
          <p:cNvPr id="5" name="Rectangle 4"/>
          <p:cNvSpPr/>
          <p:nvPr/>
        </p:nvSpPr>
        <p:spPr>
          <a:xfrm>
            <a:off x="4555885" y="4587974"/>
            <a:ext cx="4588115"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schmittjoh</a:t>
            </a:r>
            <a:r>
              <a:rPr lang="en-US" dirty="0">
                <a:solidFill>
                  <a:srgbClr val="FFFF00"/>
                </a:solidFill>
              </a:rPr>
              <a:t>/</a:t>
            </a:r>
            <a:r>
              <a:rPr lang="en-US" dirty="0" err="1">
                <a:solidFill>
                  <a:srgbClr val="FFFF00"/>
                </a:solidFill>
              </a:rPr>
              <a:t>php</a:t>
            </a:r>
            <a:r>
              <a:rPr lang="en-US" dirty="0">
                <a:solidFill>
                  <a:srgbClr val="FFFF00"/>
                </a:solidFill>
              </a:rPr>
              <a:t>-option</a:t>
            </a:r>
          </a:p>
        </p:txBody>
      </p:sp>
      <p:pic>
        <p:nvPicPr>
          <p:cNvPr id="6" name="Picture 5"/>
          <p:cNvPicPr>
            <a:picLocks noChangeAspect="1"/>
          </p:cNvPicPr>
          <p:nvPr/>
        </p:nvPicPr>
        <p:blipFill>
          <a:blip r:embed="rId3"/>
          <a:stretch>
            <a:fillRect/>
          </a:stretch>
        </p:blipFill>
        <p:spPr>
          <a:xfrm>
            <a:off x="507380" y="2193018"/>
            <a:ext cx="3446917" cy="1909592"/>
          </a:xfrm>
          <a:prstGeom prst="rect">
            <a:avLst/>
          </a:prstGeom>
        </p:spPr>
      </p:pic>
      <p:pic>
        <p:nvPicPr>
          <p:cNvPr id="7" name="Picture 6"/>
          <p:cNvPicPr>
            <a:picLocks noChangeAspect="1"/>
          </p:cNvPicPr>
          <p:nvPr/>
        </p:nvPicPr>
        <p:blipFill>
          <a:blip r:embed="rId4"/>
          <a:stretch>
            <a:fillRect/>
          </a:stretch>
        </p:blipFill>
        <p:spPr>
          <a:xfrm>
            <a:off x="4827860" y="2663604"/>
            <a:ext cx="3992612" cy="968421"/>
          </a:xfrm>
          <a:prstGeom prst="rect">
            <a:avLst/>
          </a:prstGeom>
        </p:spPr>
      </p:pic>
      <p:sp>
        <p:nvSpPr>
          <p:cNvPr id="8" name="TextBox 7"/>
          <p:cNvSpPr txBox="1"/>
          <p:nvPr/>
        </p:nvSpPr>
        <p:spPr>
          <a:xfrm>
            <a:off x="4200270" y="3003798"/>
            <a:ext cx="492443" cy="461665"/>
          </a:xfrm>
          <a:prstGeom prst="rect">
            <a:avLst/>
          </a:prstGeom>
          <a:noFill/>
        </p:spPr>
        <p:txBody>
          <a:bodyPr wrap="none" rtlCol="0">
            <a:spAutoFit/>
          </a:bodyPr>
          <a:lstStyle/>
          <a:p>
            <a:r>
              <a:rPr lang="en-US" sz="2400" b="1" dirty="0" smtClean="0">
                <a:solidFill>
                  <a:schemeClr val="bg1">
                    <a:lumMod val="95000"/>
                  </a:schemeClr>
                </a:solidFill>
              </a:rPr>
              <a:t>vs</a:t>
            </a:r>
            <a:endParaRPr lang="en-US" sz="2400" b="1" dirty="0">
              <a:solidFill>
                <a:schemeClr val="bg1">
                  <a:lumMod val="95000"/>
                </a:schemeClr>
              </a:solidFill>
            </a:endParaRPr>
          </a:p>
        </p:txBody>
      </p:sp>
    </p:spTree>
    <p:extLst>
      <p:ext uri="{BB962C8B-B14F-4D97-AF65-F5344CB8AC3E}">
        <p14:creationId xmlns:p14="http://schemas.microsoft.com/office/powerpoint/2010/main" val="16499371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29517"/>
            <a:ext cx="9144000" cy="884466"/>
          </a:xfrm>
        </p:spPr>
        <p:txBody>
          <a:bodyPr/>
          <a:lstStyle/>
          <a:p>
            <a:pPr algn="ctr"/>
            <a:r>
              <a:rPr lang="en-US" dirty="0" smtClean="0">
                <a:solidFill>
                  <a:schemeClr val="bg1">
                    <a:lumMod val="85000"/>
                  </a:schemeClr>
                </a:solidFill>
              </a:rPr>
              <a:t>Reactive Programming</a:t>
            </a:r>
            <a:endParaRPr lang="en-US" dirty="0">
              <a:solidFill>
                <a:schemeClr val="bg1">
                  <a:lumMod val="85000"/>
                </a:schemeClr>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856" y="411510"/>
            <a:ext cx="2255520" cy="1605280"/>
          </a:xfrm>
          <a:prstGeom prst="rect">
            <a:avLst/>
          </a:prstGeom>
        </p:spPr>
      </p:pic>
      <p:pic>
        <p:nvPicPr>
          <p:cNvPr id="1026" name="Picture 2" descr="eactive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5750" y="3291830"/>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2881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Content Placeholder 3"/>
          <p:cNvSpPr>
            <a:spLocks noGrp="1"/>
          </p:cNvSpPr>
          <p:nvPr>
            <p:ph idx="10"/>
          </p:nvPr>
        </p:nvSpPr>
        <p:spPr>
          <a:xfrm>
            <a:off x="405880" y="1563638"/>
            <a:ext cx="8496944" cy="2995737"/>
          </a:xfrm>
        </p:spPr>
        <p:txBody>
          <a:bodyPr/>
          <a:lstStyle/>
          <a:p>
            <a:pPr marL="514350" indent="-514350">
              <a:buFont typeface="+mj-lt"/>
              <a:buAutoNum type="arabicPeriod"/>
            </a:pPr>
            <a:r>
              <a:rPr lang="en-US" sz="2800" dirty="0" smtClean="0">
                <a:solidFill>
                  <a:schemeClr val="bg1"/>
                </a:solidFill>
              </a:rPr>
              <a:t>Understand the FP stuff</a:t>
            </a:r>
          </a:p>
          <a:p>
            <a:pPr marL="514350" indent="-514350">
              <a:buFont typeface="+mj-lt"/>
              <a:buAutoNum type="arabicPeriod"/>
            </a:pPr>
            <a:r>
              <a:rPr lang="en-US" sz="2800" dirty="0" smtClean="0">
                <a:solidFill>
                  <a:schemeClr val="bg1"/>
                </a:solidFill>
              </a:rPr>
              <a:t>Function composition and declarative coding</a:t>
            </a:r>
          </a:p>
          <a:p>
            <a:pPr marL="514350" indent="-514350">
              <a:buFont typeface="+mj-lt"/>
              <a:buAutoNum type="arabicPeriod"/>
            </a:pPr>
            <a:r>
              <a:rPr lang="en-US" sz="2800" dirty="0" smtClean="0">
                <a:solidFill>
                  <a:schemeClr val="bg1"/>
                </a:solidFill>
              </a:rPr>
              <a:t>Currying</a:t>
            </a:r>
          </a:p>
          <a:p>
            <a:pPr marL="514350" indent="-514350">
              <a:buFont typeface="+mj-lt"/>
              <a:buAutoNum type="arabicPeriod"/>
            </a:pPr>
            <a:r>
              <a:rPr lang="en-US" sz="2800" dirty="0" err="1" smtClean="0">
                <a:solidFill>
                  <a:schemeClr val="bg1"/>
                </a:solidFill>
              </a:rPr>
              <a:t>Functors</a:t>
            </a:r>
            <a:endParaRPr lang="en-US" sz="2800" dirty="0" smtClean="0">
              <a:solidFill>
                <a:schemeClr val="bg1"/>
              </a:solidFill>
            </a:endParaRPr>
          </a:p>
          <a:p>
            <a:pPr marL="514350" indent="-514350">
              <a:buFont typeface="+mj-lt"/>
              <a:buAutoNum type="arabicPeriod"/>
            </a:pPr>
            <a:r>
              <a:rPr lang="en-US" sz="2800" dirty="0" smtClean="0">
                <a:solidFill>
                  <a:schemeClr val="bg1"/>
                </a:solidFill>
              </a:rPr>
              <a:t>Monads</a:t>
            </a:r>
          </a:p>
          <a:p>
            <a:pPr marL="514350" indent="-514350">
              <a:buFont typeface="+mj-lt"/>
              <a:buAutoNum type="arabicPeriod"/>
            </a:pPr>
            <a:r>
              <a:rPr lang="en-US" sz="2800" dirty="0" smtClean="0">
                <a:solidFill>
                  <a:schemeClr val="bg1"/>
                </a:solidFill>
              </a:rPr>
              <a:t>Cool FP libs for PHP</a:t>
            </a:r>
          </a:p>
          <a:p>
            <a:endParaRPr lang="en-US" sz="2800" dirty="0" smtClean="0">
              <a:solidFill>
                <a:schemeClr val="bg1"/>
              </a:solidFill>
            </a:endParaRPr>
          </a:p>
          <a:p>
            <a:endParaRPr lang="en-US" dirty="0"/>
          </a:p>
        </p:txBody>
      </p:sp>
    </p:spTree>
    <p:extLst>
      <p:ext uri="{BB962C8B-B14F-4D97-AF65-F5344CB8AC3E}">
        <p14:creationId xmlns:p14="http://schemas.microsoft.com/office/powerpoint/2010/main" val="15827071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Observable type</a:t>
            </a:r>
            <a:endParaRPr lang="en-US" dirty="0"/>
          </a:p>
        </p:txBody>
      </p:sp>
      <p:sp>
        <p:nvSpPr>
          <p:cNvPr id="7" name="Content Placeholder 2"/>
          <p:cNvSpPr>
            <a:spLocks noGrp="1"/>
          </p:cNvSpPr>
          <p:nvPr>
            <p:ph idx="1"/>
          </p:nvPr>
        </p:nvSpPr>
        <p:spPr>
          <a:xfrm>
            <a:off x="395536" y="1059582"/>
            <a:ext cx="8496944" cy="576064"/>
          </a:xfrm>
        </p:spPr>
        <p:txBody>
          <a:bodyPr/>
          <a:lstStyle/>
          <a:p>
            <a:r>
              <a:rPr lang="en-US" dirty="0" smtClean="0"/>
              <a:t>Treat any type of data (of any size) as a </a:t>
            </a:r>
            <a:r>
              <a:rPr lang="en-US" dirty="0" err="1" smtClean="0"/>
              <a:t>composable</a:t>
            </a:r>
            <a:r>
              <a:rPr lang="en-US" dirty="0" smtClean="0"/>
              <a:t> stream</a:t>
            </a:r>
            <a:r>
              <a:rPr lang="en-US" dirty="0" smtClean="0"/>
              <a:t>. Makes</a:t>
            </a:r>
          </a:p>
          <a:p>
            <a:r>
              <a:rPr lang="en-US" dirty="0" smtClean="0"/>
              <a:t>use of the Observer pattern</a:t>
            </a:r>
            <a:endParaRPr lang="en-US" dirty="0"/>
          </a:p>
        </p:txBody>
      </p:sp>
      <p:pic>
        <p:nvPicPr>
          <p:cNvPr id="8" name="Picture 7"/>
          <p:cNvPicPr>
            <a:picLocks noChangeAspect="1"/>
          </p:cNvPicPr>
          <p:nvPr/>
        </p:nvPicPr>
        <p:blipFill>
          <a:blip r:embed="rId2"/>
          <a:stretch>
            <a:fillRect/>
          </a:stretch>
        </p:blipFill>
        <p:spPr>
          <a:xfrm>
            <a:off x="2187600" y="4155926"/>
            <a:ext cx="4632300" cy="623180"/>
          </a:xfrm>
          <a:prstGeom prst="rect">
            <a:avLst/>
          </a:prstGeom>
        </p:spPr>
      </p:pic>
      <p:grpSp>
        <p:nvGrpSpPr>
          <p:cNvPr id="3" name="Group 2"/>
          <p:cNvGrpSpPr/>
          <p:nvPr/>
        </p:nvGrpSpPr>
        <p:grpSpPr>
          <a:xfrm>
            <a:off x="776426" y="1707654"/>
            <a:ext cx="7507245" cy="2376264"/>
            <a:chOff x="776426" y="1563638"/>
            <a:chExt cx="7507245" cy="2376264"/>
          </a:xfrm>
        </p:grpSpPr>
        <p:sp>
          <p:nvSpPr>
            <p:cNvPr id="10" name="Rectangle 9"/>
            <p:cNvSpPr/>
            <p:nvPr/>
          </p:nvSpPr>
          <p:spPr>
            <a:xfrm>
              <a:off x="776426" y="1563638"/>
              <a:ext cx="7507245" cy="2376264"/>
            </a:xfrm>
            <a:prstGeom prst="rect">
              <a:avLst/>
            </a:prstGeom>
            <a:solidFill>
              <a:schemeClr val="bg1">
                <a:alpha val="99000"/>
              </a:schemeClr>
            </a:solidFill>
            <a:ln>
              <a:solidFill>
                <a:schemeClr val="accent2"/>
              </a:solidFill>
            </a:ln>
            <a:effectLst>
              <a:outerShdw blurRad="50800" dist="114300" dir="5400000" algn="t" rotWithShape="0">
                <a:prstClr val="black">
                  <a:alpha val="40000"/>
                </a:prstClr>
              </a:outerShdw>
              <a:softEdge rad="1778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1923678"/>
              <a:ext cx="4404383" cy="1698464"/>
            </a:xfrm>
            <a:prstGeom prst="rect">
              <a:avLst/>
            </a:prstGeom>
          </p:spPr>
        </p:pic>
      </p:grpSp>
    </p:spTree>
    <p:extLst>
      <p:ext uri="{BB962C8B-B14F-4D97-AF65-F5344CB8AC3E}">
        <p14:creationId xmlns:p14="http://schemas.microsoft.com/office/powerpoint/2010/main" val="16349892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observables</a:t>
            </a:r>
            <a:endParaRPr lang="en-US" dirty="0"/>
          </a:p>
        </p:txBody>
      </p:sp>
      <p:pic>
        <p:nvPicPr>
          <p:cNvPr id="5" name="Picture 4"/>
          <p:cNvPicPr>
            <a:picLocks noChangeAspect="1"/>
          </p:cNvPicPr>
          <p:nvPr/>
        </p:nvPicPr>
        <p:blipFill>
          <a:blip r:embed="rId2"/>
          <a:stretch>
            <a:fillRect/>
          </a:stretch>
        </p:blipFill>
        <p:spPr>
          <a:xfrm>
            <a:off x="2679697" y="843558"/>
            <a:ext cx="4772623" cy="3960440"/>
          </a:xfrm>
          <a:prstGeom prst="rect">
            <a:avLst/>
          </a:prstGeom>
        </p:spPr>
      </p:pic>
      <p:cxnSp>
        <p:nvCxnSpPr>
          <p:cNvPr id="4" name="Straight Arrow Connector 3"/>
          <p:cNvCxnSpPr/>
          <p:nvPr/>
        </p:nvCxnSpPr>
        <p:spPr>
          <a:xfrm rot="20700000">
            <a:off x="1503266" y="1406065"/>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520441" y="1923678"/>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900000">
            <a:off x="1503266" y="2427734"/>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6185" y="1600741"/>
            <a:ext cx="1063112" cy="646331"/>
          </a:xfrm>
          <a:prstGeom prst="rect">
            <a:avLst/>
          </a:prstGeom>
          <a:noFill/>
        </p:spPr>
        <p:txBody>
          <a:bodyPr wrap="none" rtlCol="0">
            <a:spAutoFit/>
          </a:bodyPr>
          <a:lstStyle/>
          <a:p>
            <a:pPr algn="ctr"/>
            <a:r>
              <a:rPr lang="en-US" dirty="0" smtClean="0">
                <a:solidFill>
                  <a:schemeClr val="bg1">
                    <a:lumMod val="95000"/>
                  </a:schemeClr>
                </a:solidFill>
              </a:rPr>
              <a:t>Business</a:t>
            </a:r>
          </a:p>
          <a:p>
            <a:pPr algn="ctr"/>
            <a:r>
              <a:rPr lang="en-US" dirty="0" smtClean="0">
                <a:solidFill>
                  <a:schemeClr val="bg1">
                    <a:lumMod val="95000"/>
                  </a:schemeClr>
                </a:solidFill>
              </a:rPr>
              <a:t>Logic</a:t>
            </a:r>
            <a:endParaRPr lang="en-US" sz="1100" dirty="0">
              <a:solidFill>
                <a:schemeClr val="bg1">
                  <a:lumMod val="95000"/>
                </a:schemeClr>
              </a:solidFill>
            </a:endParaRPr>
          </a:p>
        </p:txBody>
      </p:sp>
      <p:cxnSp>
        <p:nvCxnSpPr>
          <p:cNvPr id="9" name="Straight Arrow Connector 8"/>
          <p:cNvCxnSpPr/>
          <p:nvPr/>
        </p:nvCxnSpPr>
        <p:spPr>
          <a:xfrm>
            <a:off x="1671585" y="3877186"/>
            <a:ext cx="1008112"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0839" y="3692520"/>
            <a:ext cx="1389868" cy="369332"/>
          </a:xfrm>
          <a:prstGeom prst="rect">
            <a:avLst/>
          </a:prstGeom>
          <a:noFill/>
        </p:spPr>
        <p:txBody>
          <a:bodyPr wrap="none" rtlCol="0">
            <a:spAutoFit/>
          </a:bodyPr>
          <a:lstStyle/>
          <a:p>
            <a:pPr algn="ctr"/>
            <a:r>
              <a:rPr lang="en-US" dirty="0" smtClean="0">
                <a:solidFill>
                  <a:schemeClr val="bg1">
                    <a:lumMod val="95000"/>
                  </a:schemeClr>
                </a:solidFill>
              </a:rPr>
              <a:t>Orchestrate</a:t>
            </a:r>
            <a:endParaRPr lang="en-US" sz="1100" dirty="0">
              <a:solidFill>
                <a:schemeClr val="bg1">
                  <a:lumMod val="95000"/>
                </a:schemeClr>
              </a:solidFill>
            </a:endParaRPr>
          </a:p>
        </p:txBody>
      </p:sp>
    </p:spTree>
    <p:extLst>
      <p:ext uri="{BB962C8B-B14F-4D97-AF65-F5344CB8AC3E}">
        <p14:creationId xmlns:p14="http://schemas.microsoft.com/office/powerpoint/2010/main" val="17832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t>
            </a:r>
            <a:r>
              <a:rPr lang="en-US" dirty="0" err="1" smtClean="0"/>
              <a:t>Async</a:t>
            </a:r>
            <a:r>
              <a:rPr lang="en-US" dirty="0" smtClean="0"/>
              <a:t> computing</a:t>
            </a:r>
            <a:endParaRPr lang="en-US" dirty="0"/>
          </a:p>
        </p:txBody>
      </p:sp>
      <p:pic>
        <p:nvPicPr>
          <p:cNvPr id="4" name="Picture 3"/>
          <p:cNvPicPr>
            <a:picLocks noChangeAspect="1"/>
          </p:cNvPicPr>
          <p:nvPr/>
        </p:nvPicPr>
        <p:blipFill>
          <a:blip r:embed="rId2"/>
          <a:stretch>
            <a:fillRect/>
          </a:stretch>
        </p:blipFill>
        <p:spPr>
          <a:xfrm>
            <a:off x="1525049" y="1203598"/>
            <a:ext cx="6093903" cy="2979810"/>
          </a:xfrm>
          <a:prstGeom prst="rect">
            <a:avLst/>
          </a:prstGeom>
        </p:spPr>
      </p:pic>
      <p:sp>
        <p:nvSpPr>
          <p:cNvPr id="7" name="Rectangle 6"/>
          <p:cNvSpPr/>
          <p:nvPr/>
        </p:nvSpPr>
        <p:spPr>
          <a:xfrm>
            <a:off x="5155729" y="4587974"/>
            <a:ext cx="3988271" cy="369332"/>
          </a:xfrm>
          <a:prstGeom prst="rect">
            <a:avLst/>
          </a:prstGeom>
        </p:spPr>
        <p:txBody>
          <a:bodyPr wrap="none">
            <a:spAutoFit/>
          </a:bodyPr>
          <a:lstStyle/>
          <a:p>
            <a:r>
              <a:rPr lang="en-US" dirty="0">
                <a:solidFill>
                  <a:srgbClr val="FFFF00"/>
                </a:solidFill>
              </a:rPr>
              <a:t>https://</a:t>
            </a:r>
            <a:r>
              <a:rPr lang="en-US" dirty="0" err="1">
                <a:solidFill>
                  <a:srgbClr val="FFFF00"/>
                </a:solidFill>
              </a:rPr>
              <a:t>github.com</a:t>
            </a:r>
            <a:r>
              <a:rPr lang="en-US" dirty="0">
                <a:solidFill>
                  <a:srgbClr val="FFFF00"/>
                </a:solidFill>
              </a:rPr>
              <a:t>/</a:t>
            </a:r>
            <a:r>
              <a:rPr lang="en-US" dirty="0" err="1">
                <a:solidFill>
                  <a:srgbClr val="FFFF00"/>
                </a:solidFill>
              </a:rPr>
              <a:t>ReactiveX</a:t>
            </a:r>
            <a:r>
              <a:rPr lang="en-US" dirty="0">
                <a:solidFill>
                  <a:srgbClr val="FFFF00"/>
                </a:solidFill>
              </a:rPr>
              <a:t>/</a:t>
            </a:r>
            <a:r>
              <a:rPr lang="en-US" dirty="0" err="1">
                <a:solidFill>
                  <a:srgbClr val="FFFF00"/>
                </a:solidFill>
              </a:rPr>
              <a:t>RxPHP</a:t>
            </a:r>
            <a:endParaRPr lang="en-US" dirty="0">
              <a:solidFill>
                <a:srgbClr val="FFFF00"/>
              </a:solidFill>
            </a:endParaRPr>
          </a:p>
        </p:txBody>
      </p:sp>
    </p:spTree>
    <p:extLst>
      <p:ext uri="{BB962C8B-B14F-4D97-AF65-F5344CB8AC3E}">
        <p14:creationId xmlns:p14="http://schemas.microsoft.com/office/powerpoint/2010/main" val="343351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Title 3"/>
          <p:cNvSpPr txBox="1">
            <a:spLocks/>
          </p:cNvSpPr>
          <p:nvPr/>
        </p:nvSpPr>
        <p:spPr>
          <a:xfrm>
            <a:off x="0" y="3055436"/>
            <a:ext cx="9144000" cy="884466"/>
          </a:xfrm>
          <a:prstGeom prst="rect">
            <a:avLst/>
          </a:prstGeom>
        </p:spPr>
        <p:txBody>
          <a:bodyPr anchor="ctr"/>
          <a:lstStyle>
            <a:lvl1pPr algn="l" defTabSz="914400" rtl="0" eaLnBrk="1" latinLnBrk="1" hangingPunct="1">
              <a:spcBef>
                <a:spcPct val="0"/>
              </a:spcBef>
              <a:buNone/>
              <a:defRPr sz="3600" b="1" kern="1200">
                <a:solidFill>
                  <a:schemeClr val="bg1">
                    <a:lumMod val="95000"/>
                  </a:schemeClr>
                </a:solidFill>
                <a:latin typeface="Arial" pitchFamily="34" charset="0"/>
                <a:ea typeface="+mj-ea"/>
                <a:cs typeface="Arial" pitchFamily="34" charset="0"/>
              </a:defRPr>
            </a:lvl1pPr>
          </a:lstStyle>
          <a:p>
            <a:pPr algn="ctr"/>
            <a:r>
              <a:rPr lang="en-US" sz="4800" dirty="0" smtClean="0">
                <a:solidFill>
                  <a:schemeClr val="bg1">
                    <a:lumMod val="85000"/>
                  </a:schemeClr>
                </a:solidFill>
              </a:rPr>
              <a:t>PHP = FP + OO</a:t>
            </a:r>
            <a:endParaRPr lang="en-US" sz="4800" dirty="0">
              <a:solidFill>
                <a:schemeClr val="bg1">
                  <a:lumMod val="85000"/>
                </a:schemeClr>
              </a:solidFill>
            </a:endParaRPr>
          </a:p>
        </p:txBody>
      </p:sp>
      <p:sp>
        <p:nvSpPr>
          <p:cNvPr id="6" name="Content Placeholder 2"/>
          <p:cNvSpPr>
            <a:spLocks noGrp="1"/>
          </p:cNvSpPr>
          <p:nvPr>
            <p:ph idx="1"/>
          </p:nvPr>
        </p:nvSpPr>
        <p:spPr>
          <a:xfrm>
            <a:off x="1907704" y="1431577"/>
            <a:ext cx="5328592" cy="1076747"/>
          </a:xfrm>
        </p:spPr>
        <p:txBody>
          <a:bodyPr/>
          <a:lstStyle/>
          <a:p>
            <a:r>
              <a:rPr lang="en-US" dirty="0" smtClean="0"/>
              <a:t>“..FP in the small... OO in the large...”</a:t>
            </a:r>
          </a:p>
          <a:p>
            <a:r>
              <a:rPr lang="en-US" dirty="0"/>
              <a:t> </a:t>
            </a:r>
            <a:r>
              <a:rPr lang="en-US" dirty="0" smtClean="0"/>
              <a:t>    			- Michael Feathers</a:t>
            </a:r>
            <a:endParaRPr lang="en-US" dirty="0"/>
          </a:p>
        </p:txBody>
      </p:sp>
    </p:spTree>
    <p:extLst>
      <p:ext uri="{BB962C8B-B14F-4D97-AF65-F5344CB8AC3E}">
        <p14:creationId xmlns:p14="http://schemas.microsoft.com/office/powerpoint/2010/main" val="51315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nodeType="withEffect">
                                  <p:stCondLst>
                                    <p:cond delay="0"/>
                                  </p:stCondLst>
                                  <p:childTnLst>
                                    <p:animScale>
                                      <p:cBhvr>
                                        <p:cTn id="6" dur="2000" fill="hold"/>
                                        <p:tgtEl>
                                          <p:spTgt spid="5">
                                            <p:txEl>
                                              <p:pRg st="0" end="0"/>
                                            </p:txEl>
                                          </p:spTgt>
                                        </p:tgtEl>
                                      </p:cBhvr>
                                      <p:by x="150000" y="150000"/>
                                    </p:animScale>
                                  </p:childTnLst>
                                  <p:subTnLst>
                                    <p:set>
                                      <p:cBhvr override="childStyle">
                                        <p:cTn dur="1" fill="hold" display="0" masterRel="sameClick" afterEffect="1">
                                          <p:stCondLst>
                                            <p:cond evt="end" delay="0">
                                              <p:tn val="5"/>
                                            </p:cond>
                                          </p:stCondLst>
                                        </p:cTn>
                                        <p:tgtEl>
                                          <p:spTgt spid="5">
                                            <p:txEl>
                                              <p:pRg st="0" end="0"/>
                                            </p:txEl>
                                          </p:spTgt>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dirty="0" smtClean="0"/>
              <a:t>Functional PHP</a:t>
            </a:r>
            <a:endParaRPr lang="ko-KR" altLang="en-US"/>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198104"/>
            <a:ext cx="2929715" cy="3289926"/>
          </a:xfrm>
          <a:prstGeom prst="rect">
            <a:avLst/>
          </a:prstGeom>
        </p:spPr>
      </p:pic>
      <p:sp>
        <p:nvSpPr>
          <p:cNvPr id="4" name="TextBox 3"/>
          <p:cNvSpPr txBox="1"/>
          <p:nvPr/>
        </p:nvSpPr>
        <p:spPr>
          <a:xfrm>
            <a:off x="1483379" y="2211710"/>
            <a:ext cx="3919663"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leanpub.com</a:t>
            </a:r>
            <a:r>
              <a:rPr lang="en-US" dirty="0">
                <a:solidFill>
                  <a:schemeClr val="bg1"/>
                </a:solidFill>
              </a:rPr>
              <a:t>/</a:t>
            </a:r>
            <a:r>
              <a:rPr lang="en-US" dirty="0">
                <a:solidFill>
                  <a:schemeClr val="accent6"/>
                </a:solidFill>
              </a:rPr>
              <a:t>functional-</a:t>
            </a:r>
            <a:r>
              <a:rPr lang="en-US" dirty="0" err="1">
                <a:solidFill>
                  <a:schemeClr val="accent6"/>
                </a:solidFill>
              </a:rPr>
              <a:t>php</a:t>
            </a:r>
            <a:endParaRPr lang="en-US" dirty="0">
              <a:solidFill>
                <a:schemeClr val="accent6"/>
              </a:solidFill>
            </a:endParaRPr>
          </a:p>
        </p:txBody>
      </p:sp>
      <p:sp>
        <p:nvSpPr>
          <p:cNvPr id="7" name="TextBox 6"/>
          <p:cNvSpPr txBox="1"/>
          <p:nvPr/>
        </p:nvSpPr>
        <p:spPr>
          <a:xfrm>
            <a:off x="1483379" y="3538954"/>
            <a:ext cx="2164567" cy="461665"/>
          </a:xfrm>
          <a:prstGeom prst="rect">
            <a:avLst/>
          </a:prstGeom>
          <a:noFill/>
        </p:spPr>
        <p:txBody>
          <a:bodyPr wrap="none" rtlCol="0">
            <a:spAutoFit/>
          </a:bodyPr>
          <a:lstStyle/>
          <a:p>
            <a:r>
              <a:rPr lang="en-US" sz="2400" dirty="0" smtClean="0">
                <a:solidFill>
                  <a:schemeClr val="bg1"/>
                </a:solidFill>
              </a:rPr>
              <a:t>Free to read!!!</a:t>
            </a:r>
            <a:endParaRPr lang="en-US" sz="2400" dirty="0">
              <a:solidFill>
                <a:schemeClr val="accent6"/>
              </a:solidFill>
            </a:endParaRPr>
          </a:p>
        </p:txBody>
      </p:sp>
    </p:spTree>
    <p:extLst>
      <p:ext uri="{BB962C8B-B14F-4D97-AF65-F5344CB8AC3E}">
        <p14:creationId xmlns:p14="http://schemas.microsoft.com/office/powerpoint/2010/main" val="97910761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2800" dirty="0" smtClean="0"/>
              <a:t>Functional Programming in JavaScript</a:t>
            </a:r>
            <a:endParaRPr lang="ko-KR" altLang="en-US" sz="280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1203598"/>
            <a:ext cx="2540583" cy="3204245"/>
          </a:xfrm>
          <a:prstGeom prst="rect">
            <a:avLst/>
          </a:prstGeom>
        </p:spPr>
      </p:pic>
      <p:sp>
        <p:nvSpPr>
          <p:cNvPr id="5" name="TextBox 4"/>
          <p:cNvSpPr txBox="1"/>
          <p:nvPr/>
        </p:nvSpPr>
        <p:spPr>
          <a:xfrm>
            <a:off x="1483379" y="2211710"/>
            <a:ext cx="376769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www.manning.com</a:t>
            </a:r>
            <a:r>
              <a:rPr lang="en-US" dirty="0">
                <a:solidFill>
                  <a:schemeClr val="bg1"/>
                </a:solidFill>
              </a:rPr>
              <a:t>/</a:t>
            </a:r>
            <a:r>
              <a:rPr lang="en-US" dirty="0" err="1">
                <a:solidFill>
                  <a:schemeClr val="accent6"/>
                </a:solidFill>
              </a:rPr>
              <a:t>atencio</a:t>
            </a:r>
            <a:endParaRPr lang="en-US" dirty="0">
              <a:solidFill>
                <a:schemeClr val="accent6"/>
              </a:solidFill>
            </a:endParaRPr>
          </a:p>
        </p:txBody>
      </p:sp>
      <p:sp>
        <p:nvSpPr>
          <p:cNvPr id="6" name="TextBox 5"/>
          <p:cNvSpPr txBox="1"/>
          <p:nvPr/>
        </p:nvSpPr>
        <p:spPr>
          <a:xfrm>
            <a:off x="1483379" y="3538954"/>
            <a:ext cx="2390398" cy="461665"/>
          </a:xfrm>
          <a:prstGeom prst="rect">
            <a:avLst/>
          </a:prstGeom>
          <a:noFill/>
        </p:spPr>
        <p:txBody>
          <a:bodyPr wrap="none" rtlCol="0">
            <a:spAutoFit/>
          </a:bodyPr>
          <a:lstStyle/>
          <a:p>
            <a:r>
              <a:rPr lang="en-US" sz="2400" dirty="0" smtClean="0">
                <a:solidFill>
                  <a:schemeClr val="bg1"/>
                </a:solidFill>
              </a:rPr>
              <a:t>Get on Amazon</a:t>
            </a:r>
            <a:endParaRPr lang="en-US" sz="2400" dirty="0">
              <a:solidFill>
                <a:schemeClr val="accent6"/>
              </a:solidFill>
            </a:endParaRPr>
          </a:p>
        </p:txBody>
      </p:sp>
    </p:spTree>
    <p:extLst>
      <p:ext uri="{BB962C8B-B14F-4D97-AF65-F5344CB8AC3E}">
        <p14:creationId xmlns:p14="http://schemas.microsoft.com/office/powerpoint/2010/main" val="10018906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ko-KR" sz="3200" dirty="0" err="1" smtClean="0"/>
              <a:t>RxJS</a:t>
            </a:r>
            <a:r>
              <a:rPr lang="en-US" altLang="ko-KR" sz="3200" dirty="0" smtClean="0"/>
              <a:t> in Action</a:t>
            </a:r>
            <a:endParaRPr lang="ko-KR" altLang="en-US" sz="3200" dirty="0"/>
          </a:p>
        </p:txBody>
      </p:sp>
      <p:sp>
        <p:nvSpPr>
          <p:cNvPr id="2" name="Content Placeholder 1"/>
          <p:cNvSpPr>
            <a:spLocks noGrp="1"/>
          </p:cNvSpPr>
          <p:nvPr>
            <p:ph idx="1"/>
          </p:nvPr>
        </p:nvSpPr>
        <p:spPr>
          <a:xfrm>
            <a:off x="28765" y="2211710"/>
            <a:ext cx="1446891" cy="460648"/>
          </a:xfrm>
        </p:spPr>
        <p:txBody>
          <a:bodyPr/>
          <a:lstStyle/>
          <a:p>
            <a:pPr algn="ctr"/>
            <a:r>
              <a:rPr lang="en-US" dirty="0" smtClean="0"/>
              <a:t>Resource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2160" y="1203598"/>
            <a:ext cx="2629661" cy="3298963"/>
          </a:xfrm>
          <a:prstGeom prst="rect">
            <a:avLst/>
          </a:prstGeom>
        </p:spPr>
      </p:pic>
      <p:sp>
        <p:nvSpPr>
          <p:cNvPr id="6" name="TextBox 5"/>
          <p:cNvSpPr txBox="1"/>
          <p:nvPr/>
        </p:nvSpPr>
        <p:spPr>
          <a:xfrm>
            <a:off x="1483379" y="2211710"/>
            <a:ext cx="3639714" cy="646331"/>
          </a:xfrm>
          <a:prstGeom prst="rect">
            <a:avLst/>
          </a:prstGeom>
          <a:noFill/>
        </p:spPr>
        <p:txBody>
          <a:bodyPr wrap="none" rtlCol="0">
            <a:spAutoFit/>
          </a:bodyPr>
          <a:lstStyle/>
          <a:p>
            <a:r>
              <a:rPr lang="en-US" dirty="0">
                <a:solidFill>
                  <a:schemeClr val="bg1"/>
                </a:solidFill>
              </a:rPr>
              <a:t>https://</a:t>
            </a:r>
            <a:r>
              <a:rPr lang="en-US" dirty="0" smtClean="0">
                <a:solidFill>
                  <a:schemeClr val="bg1"/>
                </a:solidFill>
              </a:rPr>
              <a:t>www.manning.com/books</a:t>
            </a:r>
          </a:p>
          <a:p>
            <a:r>
              <a:rPr lang="en-US" dirty="0" smtClean="0">
                <a:solidFill>
                  <a:schemeClr val="bg1"/>
                </a:solidFill>
              </a:rPr>
              <a:t>    /</a:t>
            </a:r>
            <a:r>
              <a:rPr lang="en-US" dirty="0" err="1" smtClean="0">
                <a:solidFill>
                  <a:schemeClr val="accent6"/>
                </a:solidFill>
              </a:rPr>
              <a:t>rxjs</a:t>
            </a:r>
            <a:r>
              <a:rPr lang="en-US" dirty="0" smtClean="0">
                <a:solidFill>
                  <a:schemeClr val="accent6"/>
                </a:solidFill>
              </a:rPr>
              <a:t>-in-action</a:t>
            </a:r>
          </a:p>
        </p:txBody>
      </p:sp>
      <p:sp>
        <p:nvSpPr>
          <p:cNvPr id="7" name="TextBox 6"/>
          <p:cNvSpPr txBox="1"/>
          <p:nvPr/>
        </p:nvSpPr>
        <p:spPr>
          <a:xfrm>
            <a:off x="1483379" y="3538954"/>
            <a:ext cx="3158237" cy="461665"/>
          </a:xfrm>
          <a:prstGeom prst="rect">
            <a:avLst/>
          </a:prstGeom>
          <a:noFill/>
        </p:spPr>
        <p:txBody>
          <a:bodyPr wrap="none" rtlCol="0">
            <a:spAutoFit/>
          </a:bodyPr>
          <a:lstStyle/>
          <a:p>
            <a:r>
              <a:rPr lang="en-US" sz="2400" dirty="0" smtClean="0">
                <a:solidFill>
                  <a:schemeClr val="bg1"/>
                </a:solidFill>
              </a:rPr>
              <a:t>Get on </a:t>
            </a:r>
            <a:r>
              <a:rPr lang="en-US" sz="2400" dirty="0" err="1" smtClean="0">
                <a:solidFill>
                  <a:schemeClr val="bg1"/>
                </a:solidFill>
              </a:rPr>
              <a:t>Manning.com</a:t>
            </a:r>
            <a:endParaRPr lang="en-US" sz="2400" dirty="0">
              <a:solidFill>
                <a:schemeClr val="accent6"/>
              </a:solidFill>
            </a:endParaRPr>
          </a:p>
        </p:txBody>
      </p:sp>
    </p:spTree>
    <p:extLst>
      <p:ext uri="{BB962C8B-B14F-4D97-AF65-F5344CB8AC3E}">
        <p14:creationId xmlns:p14="http://schemas.microsoft.com/office/powerpoint/2010/main" val="8054374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68636" y="2190750"/>
            <a:ext cx="6406728" cy="706624"/>
          </a:xfrm>
          <a:prstGeom prst="rect">
            <a:avLst/>
          </a:prstGeom>
        </p:spPr>
      </p:pic>
      <p:sp>
        <p:nvSpPr>
          <p:cNvPr id="4" name="Content Placeholder 1"/>
          <p:cNvSpPr>
            <a:spLocks noGrp="1"/>
          </p:cNvSpPr>
          <p:nvPr>
            <p:ph idx="1"/>
          </p:nvPr>
        </p:nvSpPr>
        <p:spPr>
          <a:xfrm>
            <a:off x="3272491" y="3579862"/>
            <a:ext cx="2599019" cy="460648"/>
          </a:xfrm>
        </p:spPr>
        <p:txBody>
          <a:bodyPr/>
          <a:lstStyle/>
          <a:p>
            <a:pPr algn="ctr"/>
            <a:r>
              <a:rPr lang="en-US" sz="4000" dirty="0" smtClean="0">
                <a:solidFill>
                  <a:schemeClr val="accent1"/>
                </a:solidFill>
              </a:rPr>
              <a:t>@</a:t>
            </a:r>
            <a:r>
              <a:rPr lang="en-US" sz="4000" dirty="0" err="1" smtClean="0">
                <a:solidFill>
                  <a:schemeClr val="accent1"/>
                </a:solidFill>
              </a:rPr>
              <a:t>luijar</a:t>
            </a:r>
            <a:endParaRPr lang="en-US" sz="4000" dirty="0">
              <a:solidFill>
                <a:schemeClr val="accent1"/>
              </a:solidFill>
            </a:endParaRPr>
          </a:p>
        </p:txBody>
      </p:sp>
    </p:spTree>
    <p:extLst>
      <p:ext uri="{BB962C8B-B14F-4D97-AF65-F5344CB8AC3E}">
        <p14:creationId xmlns:p14="http://schemas.microsoft.com/office/powerpoint/2010/main" val="1433613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534" y="843558"/>
            <a:ext cx="7006932" cy="3261994"/>
          </a:xfrm>
          <a:prstGeom prst="rect">
            <a:avLst/>
          </a:prstGeom>
        </p:spPr>
      </p:pic>
    </p:spTree>
    <p:extLst>
      <p:ext uri="{BB962C8B-B14F-4D97-AF65-F5344CB8AC3E}">
        <p14:creationId xmlns:p14="http://schemas.microsoft.com/office/powerpoint/2010/main" val="8148005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129517"/>
            <a:ext cx="9144000" cy="884466"/>
          </a:xfrm>
        </p:spPr>
        <p:txBody>
          <a:bodyPr/>
          <a:lstStyle/>
          <a:p>
            <a:pPr algn="ctr"/>
            <a:r>
              <a:rPr lang="en-US" dirty="0" smtClean="0">
                <a:solidFill>
                  <a:schemeClr val="accent2"/>
                </a:solidFill>
              </a:rPr>
              <a:t>PHP functions became instances of </a:t>
            </a:r>
            <a:br>
              <a:rPr lang="en-US" dirty="0" smtClean="0">
                <a:solidFill>
                  <a:schemeClr val="accent2"/>
                </a:solidFill>
              </a:rPr>
            </a:br>
            <a:r>
              <a:rPr lang="en-US" i="1" dirty="0" smtClean="0">
                <a:solidFill>
                  <a:schemeClr val="accent2"/>
                </a:solidFill>
              </a:rPr>
              <a:t>Closure</a:t>
            </a:r>
            <a:endParaRPr lang="en-US" i="1" dirty="0">
              <a:solidFill>
                <a:schemeClr val="accent2"/>
              </a:solidFill>
            </a:endParaRPr>
          </a:p>
        </p:txBody>
      </p:sp>
    </p:spTree>
    <p:extLst>
      <p:ext uri="{BB962C8B-B14F-4D97-AF65-F5344CB8AC3E}">
        <p14:creationId xmlns:p14="http://schemas.microsoft.com/office/powerpoint/2010/main" val="20905944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Mathematical-like computing</a:t>
            </a:r>
            <a:endParaRPr lang="en-US" dirty="0"/>
          </a:p>
        </p:txBody>
      </p:sp>
      <p:pic>
        <p:nvPicPr>
          <p:cNvPr id="5" name="Picture 4"/>
          <p:cNvPicPr>
            <a:picLocks noChangeAspect="1"/>
          </p:cNvPicPr>
          <p:nvPr/>
        </p:nvPicPr>
        <p:blipFill>
          <a:blip r:embed="rId3"/>
          <a:stretch>
            <a:fillRect/>
          </a:stretch>
        </p:blipFill>
        <p:spPr>
          <a:xfrm>
            <a:off x="5364088" y="1347614"/>
            <a:ext cx="2183353" cy="2854142"/>
          </a:xfrm>
          <a:prstGeom prst="rect">
            <a:avLst/>
          </a:prstGeom>
        </p:spPr>
      </p:pic>
      <p:sp>
        <p:nvSpPr>
          <p:cNvPr id="6" name="TextBox 5"/>
          <p:cNvSpPr txBox="1"/>
          <p:nvPr/>
        </p:nvSpPr>
        <p:spPr>
          <a:xfrm>
            <a:off x="467544" y="2336562"/>
            <a:ext cx="2552048" cy="523220"/>
          </a:xfrm>
          <a:prstGeom prst="rect">
            <a:avLst/>
          </a:prstGeom>
          <a:noFill/>
        </p:spPr>
        <p:txBody>
          <a:bodyPr wrap="square" rtlCol="0">
            <a:spAutoFit/>
          </a:bodyPr>
          <a:lstStyle/>
          <a:p>
            <a:r>
              <a:rPr lang="en-US" sz="2800" i="1" dirty="0" smtClean="0">
                <a:solidFill>
                  <a:schemeClr val="bg1">
                    <a:lumMod val="85000"/>
                  </a:schemeClr>
                </a:solidFill>
              </a:rPr>
              <a:t>ƛx.x + 1</a:t>
            </a:r>
            <a:endParaRPr lang="en-US" i="1" dirty="0">
              <a:solidFill>
                <a:schemeClr val="bg1">
                  <a:lumMod val="85000"/>
                </a:schemeClr>
              </a:solidFill>
            </a:endParaRPr>
          </a:p>
        </p:txBody>
      </p:sp>
      <p:sp>
        <p:nvSpPr>
          <p:cNvPr id="7" name="TextBox 6"/>
          <p:cNvSpPr txBox="1"/>
          <p:nvPr/>
        </p:nvSpPr>
        <p:spPr>
          <a:xfrm>
            <a:off x="467544" y="1602399"/>
            <a:ext cx="4148508" cy="369332"/>
          </a:xfrm>
          <a:prstGeom prst="rect">
            <a:avLst/>
          </a:prstGeom>
          <a:noFill/>
        </p:spPr>
        <p:txBody>
          <a:bodyPr wrap="none" rtlCol="0">
            <a:spAutoFit/>
          </a:bodyPr>
          <a:lstStyle/>
          <a:p>
            <a:r>
              <a:rPr lang="en-US" dirty="0" smtClean="0">
                <a:solidFill>
                  <a:schemeClr val="bg1">
                    <a:lumMod val="85000"/>
                  </a:schemeClr>
                </a:solidFill>
              </a:rPr>
              <a:t>The birth of the anonymous function!</a:t>
            </a:r>
            <a:endParaRPr lang="en-US" dirty="0">
              <a:solidFill>
                <a:schemeClr val="bg1">
                  <a:lumMod val="85000"/>
                </a:schemeClr>
              </a:solidFill>
            </a:endParaRPr>
          </a:p>
        </p:txBody>
      </p:sp>
      <p:sp>
        <p:nvSpPr>
          <p:cNvPr id="10" name="TextBox 9"/>
          <p:cNvSpPr txBox="1"/>
          <p:nvPr/>
        </p:nvSpPr>
        <p:spPr>
          <a:xfrm>
            <a:off x="467544" y="2787774"/>
            <a:ext cx="3380140"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1)3 = 4 </a:t>
            </a:r>
            <a:endParaRPr lang="en-US" sz="2800" i="1" dirty="0">
              <a:solidFill>
                <a:schemeClr val="bg1">
                  <a:lumMod val="85000"/>
                </a:schemeClr>
              </a:solidFill>
            </a:endParaRPr>
          </a:p>
        </p:txBody>
      </p:sp>
      <p:sp>
        <p:nvSpPr>
          <p:cNvPr id="11" name="TextBox 10"/>
          <p:cNvSpPr txBox="1"/>
          <p:nvPr/>
        </p:nvSpPr>
        <p:spPr>
          <a:xfrm>
            <a:off x="467544" y="3603817"/>
            <a:ext cx="4392488" cy="523220"/>
          </a:xfrm>
          <a:prstGeom prst="rect">
            <a:avLst/>
          </a:prstGeom>
          <a:noFill/>
        </p:spPr>
        <p:txBody>
          <a:bodyPr wrap="square" rtlCol="0">
            <a:spAutoFit/>
          </a:bodyPr>
          <a:lstStyle/>
          <a:p>
            <a:r>
              <a:rPr lang="en-US" sz="2800" i="1" dirty="0" smtClean="0">
                <a:solidFill>
                  <a:schemeClr val="bg1">
                    <a:lumMod val="85000"/>
                  </a:schemeClr>
                </a:solidFill>
              </a:rPr>
              <a:t>(ƛx.x </a:t>
            </a:r>
            <a:r>
              <a:rPr lang="en-US" sz="2800" i="1" dirty="0">
                <a:solidFill>
                  <a:schemeClr val="bg1">
                    <a:lumMod val="85000"/>
                  </a:schemeClr>
                </a:solidFill>
              </a:rPr>
              <a:t>+ </a:t>
            </a:r>
            <a:r>
              <a:rPr lang="en-US" sz="2800" i="1" dirty="0" smtClean="0">
                <a:solidFill>
                  <a:schemeClr val="bg1">
                    <a:lumMod val="85000"/>
                  </a:schemeClr>
                </a:solidFill>
              </a:rPr>
              <a:t>1)((ƛy.y + 2))3 = 6 </a:t>
            </a:r>
            <a:endParaRPr lang="en-US" sz="2800" i="1" dirty="0">
              <a:solidFill>
                <a:schemeClr val="bg1">
                  <a:lumMod val="85000"/>
                </a:schemeClr>
              </a:solidFill>
            </a:endParaRPr>
          </a:p>
        </p:txBody>
      </p:sp>
    </p:spTree>
    <p:extLst>
      <p:ext uri="{BB962C8B-B14F-4D97-AF65-F5344CB8AC3E}">
        <p14:creationId xmlns:p14="http://schemas.microsoft.com/office/powerpoint/2010/main" val="1509258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did we learn from the Maths?</a:t>
            </a:r>
            <a:endParaRPr lang="en-US" dirty="0"/>
          </a:p>
        </p:txBody>
      </p:sp>
      <p:sp>
        <p:nvSpPr>
          <p:cNvPr id="5" name="Content Placeholder 2"/>
          <p:cNvSpPr>
            <a:spLocks noGrp="1"/>
          </p:cNvSpPr>
          <p:nvPr>
            <p:ph idx="1"/>
          </p:nvPr>
        </p:nvSpPr>
        <p:spPr>
          <a:xfrm>
            <a:off x="395536" y="987574"/>
            <a:ext cx="8496944" cy="1440160"/>
          </a:xfrm>
        </p:spPr>
        <p:txBody>
          <a:bodyPr/>
          <a:lstStyle/>
          <a:p>
            <a:r>
              <a:rPr lang="en-US" dirty="0" smtClean="0"/>
              <a:t>Pure Functions</a:t>
            </a:r>
          </a:p>
          <a:p>
            <a:pPr marL="342900" indent="-342900">
              <a:buFont typeface="Arial" charset="0"/>
              <a:buChar char="•"/>
            </a:pPr>
            <a:r>
              <a:rPr lang="en-US" dirty="0" smtClean="0"/>
              <a:t>No side effects!</a:t>
            </a:r>
          </a:p>
          <a:p>
            <a:pPr marL="342900" indent="-342900">
              <a:buFont typeface="Arial" charset="0"/>
              <a:buChar char="•"/>
            </a:pPr>
            <a:r>
              <a:rPr lang="en-US" dirty="0" smtClean="0"/>
              <a:t>Clear contracts input and output</a:t>
            </a:r>
          </a:p>
          <a:p>
            <a:pPr marL="342900" indent="-342900">
              <a:buFont typeface="Arial" charset="0"/>
              <a:buChar char="•"/>
            </a:pPr>
            <a:r>
              <a:rPr lang="en-US" dirty="0" smtClean="0"/>
              <a:t>Self-documenting</a:t>
            </a:r>
          </a:p>
          <a:p>
            <a:pPr marL="342900" indent="-342900">
              <a:buFont typeface="Arial" charset="0"/>
              <a:buChar char="•"/>
            </a:pPr>
            <a:r>
              <a:rPr lang="en-US" dirty="0" smtClean="0"/>
              <a:t>Stateless</a:t>
            </a:r>
            <a:r>
              <a:rPr lang="en-US" dirty="0"/>
              <a:t>	</a:t>
            </a:r>
          </a:p>
        </p:txBody>
      </p:sp>
      <p:sp>
        <p:nvSpPr>
          <p:cNvPr id="6" name="Content Placeholder 2"/>
          <p:cNvSpPr>
            <a:spLocks noGrp="1"/>
          </p:cNvSpPr>
          <p:nvPr>
            <p:ph idx="1"/>
          </p:nvPr>
        </p:nvSpPr>
        <p:spPr>
          <a:xfrm>
            <a:off x="323528" y="2881486"/>
            <a:ext cx="8496944" cy="460648"/>
          </a:xfrm>
        </p:spPr>
        <p:txBody>
          <a:bodyPr/>
          <a:lstStyle/>
          <a:p>
            <a:r>
              <a:rPr lang="en-US" dirty="0" smtClean="0"/>
              <a:t>Immutability</a:t>
            </a:r>
          </a:p>
          <a:p>
            <a:pPr marL="342900" indent="-342900">
              <a:buFont typeface="Arial" charset="0"/>
              <a:buChar char="•"/>
            </a:pPr>
            <a:r>
              <a:rPr lang="en-US" dirty="0" smtClean="0"/>
              <a:t>Can’t change the contents of something once it’s been initialized</a:t>
            </a:r>
            <a:endParaRPr lang="en-US" dirty="0"/>
          </a:p>
        </p:txBody>
      </p:sp>
      <p:sp>
        <p:nvSpPr>
          <p:cNvPr id="7" name="Content Placeholder 2"/>
          <p:cNvSpPr>
            <a:spLocks noGrp="1"/>
          </p:cNvSpPr>
          <p:nvPr>
            <p:ph idx="1"/>
          </p:nvPr>
        </p:nvSpPr>
        <p:spPr>
          <a:xfrm>
            <a:off x="323528" y="4011910"/>
            <a:ext cx="8496944" cy="460648"/>
          </a:xfrm>
        </p:spPr>
        <p:txBody>
          <a:bodyPr/>
          <a:lstStyle/>
          <a:p>
            <a:r>
              <a:rPr lang="en-US" dirty="0" smtClean="0"/>
              <a:t>Higher-order functions</a:t>
            </a:r>
          </a:p>
          <a:p>
            <a:pPr marL="342900" indent="-342900">
              <a:buFont typeface="Arial" charset="0"/>
              <a:buChar char="•"/>
            </a:pPr>
            <a:r>
              <a:rPr lang="en-US" dirty="0" smtClean="0"/>
              <a:t>Pass functions into other functions</a:t>
            </a:r>
          </a:p>
          <a:p>
            <a:pPr marL="342900" indent="-342900">
              <a:buFont typeface="Arial" charset="0"/>
              <a:buChar char="•"/>
            </a:pPr>
            <a:r>
              <a:rPr lang="en-US" dirty="0" smtClean="0"/>
              <a:t>Return functions from other functions</a:t>
            </a:r>
            <a:endParaRPr lang="en-US" dirty="0"/>
          </a:p>
        </p:txBody>
      </p:sp>
    </p:spTree>
    <p:extLst>
      <p:ext uri="{BB962C8B-B14F-4D97-AF65-F5344CB8AC3E}">
        <p14:creationId xmlns:p14="http://schemas.microsoft.com/office/powerpoint/2010/main" val="1732246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0" y="0"/>
            <a:ext cx="9144000" cy="884466"/>
          </a:xfrm>
        </p:spPr>
        <p:txBody>
          <a:bodyPr/>
          <a:lstStyle/>
          <a:p>
            <a:r>
              <a:rPr lang="en-US" dirty="0" smtClean="0"/>
              <a:t>What is a side effect?</a:t>
            </a:r>
            <a:endParaRPr lang="en-US" dirty="0"/>
          </a:p>
        </p:txBody>
      </p:sp>
      <p:sp>
        <p:nvSpPr>
          <p:cNvPr id="8" name="TextBox 7"/>
          <p:cNvSpPr txBox="1"/>
          <p:nvPr/>
        </p:nvSpPr>
        <p:spPr>
          <a:xfrm>
            <a:off x="395536" y="987574"/>
            <a:ext cx="7421712" cy="646331"/>
          </a:xfrm>
          <a:prstGeom prst="rect">
            <a:avLst/>
          </a:prstGeom>
          <a:noFill/>
        </p:spPr>
        <p:txBody>
          <a:bodyPr wrap="none" rtlCol="0">
            <a:spAutoFit/>
          </a:bodyPr>
          <a:lstStyle/>
          <a:p>
            <a:r>
              <a:rPr lang="en-US" dirty="0" smtClean="0">
                <a:solidFill>
                  <a:schemeClr val="bg1">
                    <a:lumMod val="95000"/>
                  </a:schemeClr>
                </a:solidFill>
              </a:rPr>
              <a:t>A function execution that impacts its outer scope. The effect is more</a:t>
            </a:r>
          </a:p>
          <a:p>
            <a:r>
              <a:rPr lang="en-US" dirty="0" smtClean="0">
                <a:solidFill>
                  <a:schemeClr val="bg1">
                    <a:lumMod val="95000"/>
                  </a:schemeClr>
                </a:solidFill>
              </a:rPr>
              <a:t>detrimental when it’s the global scope</a:t>
            </a:r>
            <a:endParaRPr lang="en-US" dirty="0">
              <a:solidFill>
                <a:schemeClr val="bg1">
                  <a:lumMod val="95000"/>
                </a:schemeClr>
              </a:solidFill>
            </a:endParaRPr>
          </a:p>
        </p:txBody>
      </p:sp>
      <p:pic>
        <p:nvPicPr>
          <p:cNvPr id="2" name="Picture 1"/>
          <p:cNvPicPr>
            <a:picLocks noChangeAspect="1"/>
          </p:cNvPicPr>
          <p:nvPr/>
        </p:nvPicPr>
        <p:blipFill>
          <a:blip r:embed="rId3"/>
          <a:stretch>
            <a:fillRect/>
          </a:stretch>
        </p:blipFill>
        <p:spPr>
          <a:xfrm>
            <a:off x="467544" y="1737013"/>
            <a:ext cx="5074022" cy="2183941"/>
          </a:xfrm>
          <a:prstGeom prst="rect">
            <a:avLst/>
          </a:prstGeom>
        </p:spPr>
      </p:pic>
      <p:cxnSp>
        <p:nvCxnSpPr>
          <p:cNvPr id="5" name="Straight Arrow Connector 4"/>
          <p:cNvCxnSpPr/>
          <p:nvPr/>
        </p:nvCxnSpPr>
        <p:spPr>
          <a:xfrm>
            <a:off x="395536" y="3075806"/>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5796136" y="3920954"/>
            <a:ext cx="2971056" cy="760449"/>
          </a:xfrm>
          <a:prstGeom prst="rect">
            <a:avLst/>
          </a:prstGeom>
        </p:spPr>
      </p:pic>
      <p:cxnSp>
        <p:nvCxnSpPr>
          <p:cNvPr id="9" name="Straight Arrow Connector 8"/>
          <p:cNvCxnSpPr/>
          <p:nvPr/>
        </p:nvCxnSpPr>
        <p:spPr>
          <a:xfrm>
            <a:off x="4716016" y="4587974"/>
            <a:ext cx="720080"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7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7787</TotalTime>
  <Words>1029</Words>
  <Application>Microsoft Macintosh PowerPoint</Application>
  <PresentationFormat>On-screen Show (16:9)</PresentationFormat>
  <Paragraphs>296</Paragraphs>
  <Slides>47</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47</vt:i4>
      </vt:variant>
    </vt:vector>
  </HeadingPairs>
  <TitlesOfParts>
    <vt:vector size="56" baseType="lpstr">
      <vt:lpstr>ALusine</vt:lpstr>
      <vt:lpstr>Calibri</vt:lpstr>
      <vt:lpstr>Comic Sans MS</vt:lpstr>
      <vt:lpstr>Lucida Grande</vt:lpstr>
      <vt:lpstr>Menlo</vt:lpstr>
      <vt:lpstr>맑은 고딕</vt:lpstr>
      <vt:lpstr>Arial</vt:lpstr>
      <vt:lpstr>Office Theme</vt:lpstr>
      <vt:lpstr>Custom Design</vt:lpstr>
      <vt:lpstr>PowerPoint Presentation</vt:lpstr>
      <vt:lpstr>PowerPoint Presentation</vt:lpstr>
      <vt:lpstr>What? Functional... PHP?</vt:lpstr>
      <vt:lpstr>Agenda</vt:lpstr>
      <vt:lpstr>PowerPoint Presentation</vt:lpstr>
      <vt:lpstr>PHP functions became instances of  Closure</vt:lpstr>
      <vt:lpstr>Mathematical-like computing</vt:lpstr>
      <vt:lpstr>What did we learn from the Maths?</vt:lpstr>
      <vt:lpstr>What is a side effect?</vt:lpstr>
      <vt:lpstr>Pure Functions</vt:lpstr>
      <vt:lpstr>Immutability</vt:lpstr>
      <vt:lpstr>Higher-order functions</vt:lpstr>
      <vt:lpstr>Variable functions</vt:lpstr>
      <vt:lpstr>Composition vs Inheritance</vt:lpstr>
      <vt:lpstr>Composition vs Inheritance2</vt:lpstr>
      <vt:lpstr>Functions are first-class in PHP</vt:lpstr>
      <vt:lpstr>Everything is an object under the hood</vt:lpstr>
      <vt:lpstr>Towards more functional code</vt:lpstr>
      <vt:lpstr>Application State: OO</vt:lpstr>
      <vt:lpstr>Application State: FP</vt:lpstr>
      <vt:lpstr>FP vs OO</vt:lpstr>
      <vt:lpstr>Declarative</vt:lpstr>
      <vt:lpstr>Declarative2</vt:lpstr>
      <vt:lpstr>Lambda Expressions</vt:lpstr>
      <vt:lpstr>Function composition Declarative style + modularity</vt:lpstr>
      <vt:lpstr>Function composition</vt:lpstr>
      <vt:lpstr>Function composition2</vt:lpstr>
      <vt:lpstr>Function composition3</vt:lpstr>
      <vt:lpstr>Currying</vt:lpstr>
      <vt:lpstr>Currying2</vt:lpstr>
      <vt:lpstr>Currying3</vt:lpstr>
      <vt:lpstr>Currying + Composition</vt:lpstr>
      <vt:lpstr>What about errors?</vt:lpstr>
      <vt:lpstr>Map-able container</vt:lpstr>
      <vt:lpstr>Containers are not new</vt:lpstr>
      <vt:lpstr>Protecting access to data</vt:lpstr>
      <vt:lpstr>Mapping a value to a container</vt:lpstr>
      <vt:lpstr>Option Type</vt:lpstr>
      <vt:lpstr>Reactive Programming</vt:lpstr>
      <vt:lpstr>The Observable type</vt:lpstr>
      <vt:lpstr>More observables</vt:lpstr>
      <vt:lpstr>Functional, Async computing</vt:lpstr>
      <vt:lpstr>Conclusion</vt:lpstr>
      <vt:lpstr>Functional PHP</vt:lpstr>
      <vt:lpstr>Functional Programming in JavaScript</vt:lpstr>
      <vt:lpstr>RxJS in Action</vt:lpstr>
      <vt:lpstr>PowerPoint Presentation</vt:lpstr>
    </vt:vector>
  </TitlesOfParts>
  <Company>Microsoft Corporation</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Ana Daniela</cp:lastModifiedBy>
  <cp:revision>407</cp:revision>
  <dcterms:created xsi:type="dcterms:W3CDTF">2014-04-01T16:27:38Z</dcterms:created>
  <dcterms:modified xsi:type="dcterms:W3CDTF">2016-08-03T15:00:09Z</dcterms:modified>
</cp:coreProperties>
</file>